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7" r:id="rId5"/>
    <p:sldId id="263" r:id="rId6"/>
    <p:sldId id="269" r:id="rId7"/>
    <p:sldId id="264" r:id="rId8"/>
    <p:sldId id="270" r:id="rId9"/>
    <p:sldId id="271" r:id="rId10"/>
    <p:sldId id="266" r:id="rId11"/>
    <p:sldId id="268" r:id="rId12"/>
    <p:sldId id="274" r:id="rId13"/>
    <p:sldId id="261" r:id="rId14"/>
    <p:sldId id="282" r:id="rId15"/>
    <p:sldId id="276" r:id="rId16"/>
    <p:sldId id="277" r:id="rId17"/>
    <p:sldId id="278" r:id="rId18"/>
    <p:sldId id="279" r:id="rId19"/>
    <p:sldId id="280" r:id="rId20"/>
    <p:sldId id="281" r:id="rId21"/>
    <p:sldId id="260" r:id="rId22"/>
    <p:sldId id="262" r:id="rId23"/>
    <p:sldId id="265" r:id="rId24"/>
    <p:sldId id="272" r:id="rId25"/>
  </p:sldIdLst>
  <p:sldSz cx="12192000" cy="6858000"/>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Betker" initials="MB" lastIdx="1" clrIdx="0">
    <p:extLst>
      <p:ext uri="{19B8F6BF-5375-455C-9EA6-DF929625EA0E}">
        <p15:presenceInfo xmlns:p15="http://schemas.microsoft.com/office/powerpoint/2012/main" userId="S::MBetker@cityofisanti.us::58e8c2ff-6269-4844-a07b-775e2f70a2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'TAX LEVY-RATE DATA'!$A$31</c:f>
              <c:strCache>
                <c:ptCount val="1"/>
                <c:pt idx="0">
                  <c:v>TOTAL LEVY</c:v>
                </c:pt>
              </c:strCache>
            </c:strRef>
          </c:tx>
          <c:spPr>
            <a:solidFill>
              <a:schemeClr val="accent1"/>
            </a:solidFill>
            <a:ln>
              <a:noFill/>
            </a:ln>
            <a:effectLst/>
            <a:sp3d/>
          </c:spPr>
          <c:invertIfNegative val="0"/>
          <c:cat>
            <c:numRef>
              <c:f>'TAX LEVY-RATE DATA'!$H$1:$W$1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'TAX LEVY-RATE DATA'!$H$31:$W$31</c:f>
              <c:numCache>
                <c:formatCode>#,##0</c:formatCode>
                <c:ptCount val="16"/>
                <c:pt idx="0">
                  <c:v>2278024</c:v>
                </c:pt>
                <c:pt idx="1">
                  <c:v>2245246</c:v>
                </c:pt>
                <c:pt idx="2">
                  <c:v>2166662</c:v>
                </c:pt>
                <c:pt idx="3">
                  <c:v>1949996</c:v>
                </c:pt>
                <c:pt idx="4">
                  <c:v>1742703</c:v>
                </c:pt>
                <c:pt idx="5">
                  <c:v>1792884</c:v>
                </c:pt>
                <c:pt idx="6">
                  <c:v>1792884</c:v>
                </c:pt>
                <c:pt idx="7">
                  <c:v>1957507</c:v>
                </c:pt>
                <c:pt idx="8">
                  <c:v>2540561</c:v>
                </c:pt>
                <c:pt idx="9">
                  <c:v>2587561</c:v>
                </c:pt>
                <c:pt idx="10">
                  <c:v>2759731</c:v>
                </c:pt>
                <c:pt idx="11">
                  <c:v>2414590.87139</c:v>
                </c:pt>
                <c:pt idx="12">
                  <c:v>2721006</c:v>
                </c:pt>
                <c:pt idx="13">
                  <c:v>2987163</c:v>
                </c:pt>
                <c:pt idx="14">
                  <c:v>3281851</c:v>
                </c:pt>
                <c:pt idx="15">
                  <c:v>4042954</c:v>
                </c:pt>
              </c:numCache>
            </c:numRef>
          </c:val>
          <c:extLst>
            <c:ext xmlns:c16="http://schemas.microsoft.com/office/drawing/2014/chart" uri="{C3380CC4-5D6E-409C-BE32-E72D297353CC}">
              <c16:uniqueId val="{00000000-79E9-4169-8466-EFAF6B3EFEF6}"/>
            </c:ext>
          </c:extLst>
        </c:ser>
        <c:dLbls>
          <c:showLegendKey val="0"/>
          <c:showVal val="0"/>
          <c:showCatName val="0"/>
          <c:showSerName val="0"/>
          <c:showPercent val="0"/>
          <c:showBubbleSize val="0"/>
        </c:dLbls>
        <c:gapWidth val="150"/>
        <c:shape val="box"/>
        <c:axId val="786280464"/>
        <c:axId val="786278896"/>
        <c:axId val="0"/>
      </c:bar3DChart>
      <c:catAx>
        <c:axId val="7862804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78896"/>
        <c:crosses val="autoZero"/>
        <c:auto val="1"/>
        <c:lblAlgn val="ctr"/>
        <c:lblOffset val="100"/>
        <c:noMultiLvlLbl val="0"/>
      </c:catAx>
      <c:valAx>
        <c:axId val="786278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80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'TAX LEVY-RATE DATA'!$A$36</c:f>
              <c:strCache>
                <c:ptCount val="1"/>
                <c:pt idx="0">
                  <c:v>TAX RATE</c:v>
                </c:pt>
              </c:strCache>
            </c:strRef>
          </c:tx>
          <c:spPr>
            <a:solidFill>
              <a:schemeClr val="accent1"/>
            </a:solidFill>
            <a:ln>
              <a:noFill/>
            </a:ln>
            <a:effectLst/>
            <a:sp3d/>
          </c:spPr>
          <c:invertIfNegative val="0"/>
          <c:cat>
            <c:numRef>
              <c:f>'TAX LEVY-RATE DATA'!$H$1:$W$1</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'TAX LEVY-RATE DATA'!$H$35:$W$35</c:f>
              <c:numCache>
                <c:formatCode>0.000%</c:formatCode>
                <c:ptCount val="16"/>
                <c:pt idx="0">
                  <c:v>0.59885999999999995</c:v>
                </c:pt>
                <c:pt idx="1">
                  <c:v>0.55230999999999997</c:v>
                </c:pt>
                <c:pt idx="2">
                  <c:v>0.55872999999999995</c:v>
                </c:pt>
                <c:pt idx="3">
                  <c:v>0.56372</c:v>
                </c:pt>
                <c:pt idx="4">
                  <c:v>0.65522999999999998</c:v>
                </c:pt>
                <c:pt idx="5">
                  <c:v>0.67254000000000003</c:v>
                </c:pt>
                <c:pt idx="6">
                  <c:v>0.72360999999999998</c:v>
                </c:pt>
                <c:pt idx="7">
                  <c:v>0.74789000000000005</c:v>
                </c:pt>
                <c:pt idx="8">
                  <c:v>0.85301000000000005</c:v>
                </c:pt>
                <c:pt idx="9">
                  <c:v>0.85933000000000004</c:v>
                </c:pt>
                <c:pt idx="10">
                  <c:v>0.79598524709999996</c:v>
                </c:pt>
                <c:pt idx="11">
                  <c:v>0.61817691640000005</c:v>
                </c:pt>
                <c:pt idx="12">
                  <c:v>0.61179706700000003</c:v>
                </c:pt>
                <c:pt idx="13">
                  <c:v>0.60399000000000003</c:v>
                </c:pt>
                <c:pt idx="14">
                  <c:v>0.59012331100000004</c:v>
                </c:pt>
                <c:pt idx="15">
                  <c:v>0.57655999999999996</c:v>
                </c:pt>
              </c:numCache>
            </c:numRef>
          </c:val>
          <c:extLst>
            <c:ext xmlns:c16="http://schemas.microsoft.com/office/drawing/2014/chart" uri="{C3380CC4-5D6E-409C-BE32-E72D297353CC}">
              <c16:uniqueId val="{00000000-9039-4808-A403-7C9EF82EE50F}"/>
            </c:ext>
          </c:extLst>
        </c:ser>
        <c:dLbls>
          <c:showLegendKey val="0"/>
          <c:showVal val="0"/>
          <c:showCatName val="0"/>
          <c:showSerName val="0"/>
          <c:showPercent val="0"/>
          <c:showBubbleSize val="0"/>
        </c:dLbls>
        <c:gapWidth val="150"/>
        <c:shape val="box"/>
        <c:axId val="786279680"/>
        <c:axId val="786281248"/>
        <c:axId val="0"/>
      </c:bar3DChart>
      <c:catAx>
        <c:axId val="786279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81248"/>
        <c:crosses val="autoZero"/>
        <c:auto val="1"/>
        <c:lblAlgn val="ctr"/>
        <c:lblOffset val="100"/>
        <c:noMultiLvlLbl val="0"/>
      </c:catAx>
      <c:valAx>
        <c:axId val="786281248"/>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6279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78336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494339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51287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324538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407277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77537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395461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255420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76679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249202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23963-5E48-46B5-AC0A-76436227CADF}" type="datetimeFigureOut">
              <a:rPr lang="en-US" smtClean="0"/>
              <a:t>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084A4-5E0B-460D-BDD2-BD0A62E21177}" type="slidenum">
              <a:rPr lang="en-US" smtClean="0"/>
              <a:t>‹#›</a:t>
            </a:fld>
            <a:endParaRPr lang="en-US" dirty="0"/>
          </a:p>
        </p:txBody>
      </p:sp>
    </p:spTree>
    <p:extLst>
      <p:ext uri="{BB962C8B-B14F-4D97-AF65-F5344CB8AC3E}">
        <p14:creationId xmlns:p14="http://schemas.microsoft.com/office/powerpoint/2010/main" val="16399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23963-5E48-46B5-AC0A-76436227CADF}" type="datetimeFigureOut">
              <a:rPr lang="en-US" smtClean="0"/>
              <a:t>12/1/2022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84A4-5E0B-460D-BDD2-BD0A62E21177}" type="slidenum">
              <a:rPr lang="en-US" smtClean="0"/>
              <a:t>‹#›</a:t>
            </a:fld>
            <a:endParaRPr lang="en-US" dirty="0"/>
          </a:p>
        </p:txBody>
      </p:sp>
    </p:spTree>
    <p:extLst>
      <p:ext uri="{BB962C8B-B14F-4D97-AF65-F5344CB8AC3E}">
        <p14:creationId xmlns:p14="http://schemas.microsoft.com/office/powerpoint/2010/main" val="3786819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Times New Roman" panose="02020603050405020304" pitchFamily="18" charset="0"/>
                <a:cs typeface="Times New Roman" panose="02020603050405020304" pitchFamily="18" charset="0"/>
              </a:rPr>
              <a:t>2023 Final Budget &amp; Levy Adoption</a:t>
            </a:r>
          </a:p>
        </p:txBody>
      </p:sp>
      <p:sp>
        <p:nvSpPr>
          <p:cNvPr id="3" name="Subtitle 2"/>
          <p:cNvSpPr>
            <a:spLocks noGrp="1"/>
          </p:cNvSpPr>
          <p:nvPr>
            <p:ph type="subTitle" idx="1"/>
          </p:nvPr>
        </p:nvSpPr>
        <p:spPr/>
        <p:txBody>
          <a:bodyPr>
            <a:normAutofit/>
          </a:bodyPr>
          <a:lstStyle/>
          <a:p>
            <a:r>
              <a:rPr lang="en-US" sz="3600" b="1" dirty="0">
                <a:latin typeface="Times New Roman" panose="02020603050405020304" pitchFamily="18" charset="0"/>
                <a:cs typeface="Times New Roman" panose="02020603050405020304" pitchFamily="18" charset="0"/>
              </a:rPr>
              <a:t>December 6</a:t>
            </a:r>
            <a:r>
              <a:rPr lang="en-US" sz="3600" b="1" baseline="30000" dirty="0">
                <a:latin typeface="Times New Roman" panose="02020603050405020304" pitchFamily="18" charset="0"/>
                <a:cs typeface="Times New Roman" panose="02020603050405020304" pitchFamily="18" charset="0"/>
              </a:rPr>
              <a:t>th</a:t>
            </a:r>
            <a:r>
              <a:rPr lang="en-US" sz="3600" b="1" dirty="0">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178435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Fiscal Management</a:t>
            </a:r>
          </a:p>
        </p:txBody>
      </p:sp>
      <p:sp>
        <p:nvSpPr>
          <p:cNvPr id="3" name="Content Placeholder 2"/>
          <p:cNvSpPr>
            <a:spLocks noGrp="1"/>
          </p:cNvSpPr>
          <p:nvPr>
            <p:ph idx="1"/>
          </p:nvPr>
        </p:nvSpPr>
        <p:spPr>
          <a:xfrm>
            <a:off x="838200" y="1448474"/>
            <a:ext cx="10515600" cy="5316468"/>
          </a:xfrm>
        </p:spPr>
        <p:txBody>
          <a:bodyPr>
            <a:normAutofit/>
          </a:bodyPr>
          <a:lstStyle/>
          <a:p>
            <a:r>
              <a:rPr lang="en-US" dirty="0">
                <a:latin typeface="Times New Roman" panose="02020603050405020304" pitchFamily="18" charset="0"/>
                <a:cs typeface="Times New Roman" panose="02020603050405020304" pitchFamily="18" charset="0"/>
              </a:rPr>
              <a:t>Small &amp; Steady Increases/Decreases in Levy/Tax Rate Over Time</a:t>
            </a:r>
          </a:p>
          <a:p>
            <a:r>
              <a:rPr lang="en-US" sz="2000" dirty="0">
                <a:latin typeface="Times New Roman" panose="02020603050405020304" pitchFamily="18" charset="0"/>
                <a:cs typeface="Times New Roman" panose="02020603050405020304" pitchFamily="18" charset="0"/>
              </a:rPr>
              <a:t>Manage Components of Municipal Budget</a:t>
            </a:r>
          </a:p>
          <a:p>
            <a:pPr lvl="1"/>
            <a:r>
              <a:rPr lang="en-US" sz="1600" u="sng" dirty="0">
                <a:latin typeface="Times New Roman" panose="02020603050405020304" pitchFamily="18" charset="0"/>
                <a:cs typeface="Times New Roman" panose="02020603050405020304" pitchFamily="18" charset="0"/>
              </a:rPr>
              <a:t>Operating Rev/Exp</a:t>
            </a:r>
          </a:p>
          <a:p>
            <a:pPr lvl="2"/>
            <a:r>
              <a:rPr lang="en-US" sz="1400" dirty="0">
                <a:latin typeface="Times New Roman" panose="02020603050405020304" pitchFamily="18" charset="0"/>
                <a:cs typeface="Times New Roman" panose="02020603050405020304" pitchFamily="18" charset="0"/>
              </a:rPr>
              <a:t>Staffing, PRC Programming, Road Maint., Snow Removal, Police Presence/Patrols, Fire Protection</a:t>
            </a:r>
          </a:p>
          <a:p>
            <a:pPr marL="914400" lvl="2" indent="0">
              <a:buNone/>
            </a:pPr>
            <a:endParaRPr lang="en-US" sz="1200" dirty="0">
              <a:latin typeface="Times New Roman" panose="02020603050405020304" pitchFamily="18" charset="0"/>
              <a:cs typeface="Times New Roman" panose="02020603050405020304" pitchFamily="18" charset="0"/>
            </a:endParaRPr>
          </a:p>
          <a:p>
            <a:pPr marL="687388" lvl="2" indent="-225425"/>
            <a:r>
              <a:rPr lang="en-US" sz="1600" u="sng" dirty="0">
                <a:latin typeface="Times New Roman" panose="02020603050405020304" pitchFamily="18" charset="0"/>
                <a:cs typeface="Times New Roman" panose="02020603050405020304" pitchFamily="18" charset="0"/>
              </a:rPr>
              <a:t>Capital Projects</a:t>
            </a:r>
          </a:p>
          <a:p>
            <a:pPr marL="1144588" lvl="3" indent="-225425"/>
            <a:r>
              <a:rPr lang="en-US" sz="1400" dirty="0">
                <a:latin typeface="Times New Roman" panose="02020603050405020304" pitchFamily="18" charset="0"/>
                <a:cs typeface="Times New Roman" panose="02020603050405020304" pitchFamily="18" charset="0"/>
              </a:rPr>
              <a:t>Identify and fund on consistent annual basis.  Expenditures will vary annually but revenue collection should be consistent and predictable</a:t>
            </a:r>
          </a:p>
          <a:p>
            <a:pPr marL="1144588" lvl="3" indent="-225425"/>
            <a:r>
              <a:rPr lang="en-US" sz="1400" dirty="0">
                <a:latin typeface="Times New Roman" panose="02020603050405020304" pitchFamily="18" charset="0"/>
                <a:cs typeface="Times New Roman" panose="02020603050405020304" pitchFamily="18" charset="0"/>
              </a:rPr>
              <a:t>2028 is scheduled for 1.37 million in expenses.  2028 levy for street projects expected to be 373k.</a:t>
            </a:r>
          </a:p>
          <a:p>
            <a:pPr marL="1144588" lvl="3" indent="-225425"/>
            <a:r>
              <a:rPr lang="en-US" sz="1400" dirty="0">
                <a:latin typeface="Times New Roman" panose="02020603050405020304" pitchFamily="18" charset="0"/>
                <a:cs typeface="Times New Roman" panose="02020603050405020304" pitchFamily="18" charset="0"/>
              </a:rPr>
              <a:t>Avoid issuing bonds (debt) whenever possible.  Borrowing 1 million costs roughly 250k in interest and issuance costs, at the lowest historical Muni rates.  Currently the cost is closer to 400k.</a:t>
            </a:r>
          </a:p>
          <a:p>
            <a:pPr marL="919163" lvl="3" indent="0">
              <a:buNone/>
            </a:pPr>
            <a:endParaRPr lang="en-US" sz="1200" dirty="0">
              <a:latin typeface="Times New Roman" panose="02020603050405020304" pitchFamily="18" charset="0"/>
              <a:cs typeface="Times New Roman" panose="02020603050405020304" pitchFamily="18" charset="0"/>
            </a:endParaRPr>
          </a:p>
          <a:p>
            <a:pPr marL="633413" lvl="3" indent="-171450"/>
            <a:r>
              <a:rPr lang="en-US" sz="1600" u="sng" dirty="0">
                <a:latin typeface="Times New Roman" panose="02020603050405020304" pitchFamily="18" charset="0"/>
                <a:cs typeface="Times New Roman" panose="02020603050405020304" pitchFamily="18" charset="0"/>
              </a:rPr>
              <a:t>Capital Maintenance/Replacement</a:t>
            </a:r>
          </a:p>
          <a:p>
            <a:pPr marL="1090613" lvl="4" indent="-171450"/>
            <a:r>
              <a:rPr lang="en-US" sz="1400" dirty="0">
                <a:latin typeface="Times New Roman" panose="02020603050405020304" pitchFamily="18" charset="0"/>
                <a:cs typeface="Times New Roman" panose="02020603050405020304" pitchFamily="18" charset="0"/>
              </a:rPr>
              <a:t>Identify and fund on consistent annual basis.  Expenditures will vary annually but revenue collection should be consistent and predictable</a:t>
            </a:r>
          </a:p>
          <a:p>
            <a:pPr marL="1090613" lvl="4" indent="-171450"/>
            <a:r>
              <a:rPr lang="en-US" sz="1400" dirty="0">
                <a:latin typeface="Times New Roman" panose="02020603050405020304" pitchFamily="18" charset="0"/>
                <a:cs typeface="Times New Roman" panose="02020603050405020304" pitchFamily="18" charset="0"/>
              </a:rPr>
              <a:t>2025 is scheduled for 2.81 million in expenses.  2025 levy for Capital Maint/Replacement is expected to be 494k</a:t>
            </a:r>
          </a:p>
          <a:p>
            <a:pPr marL="1090613" lvl="4" indent="-171450"/>
            <a:r>
              <a:rPr lang="en-US" sz="1400" dirty="0">
                <a:latin typeface="Times New Roman" panose="02020603050405020304" pitchFamily="18" charset="0"/>
                <a:cs typeface="Times New Roman" panose="02020603050405020304" pitchFamily="18" charset="0"/>
              </a:rPr>
              <a:t>20-year plan should include ALL maintenance and replacement items.  From squad cars and plow trucks to tuck pointing brickwork.</a:t>
            </a:r>
          </a:p>
          <a:p>
            <a:pPr marL="1090613" lvl="4" indent="-171450"/>
            <a:r>
              <a:rPr lang="en-US" sz="1400" dirty="0">
                <a:latin typeface="Times New Roman" panose="02020603050405020304" pitchFamily="18" charset="0"/>
                <a:cs typeface="Times New Roman" panose="02020603050405020304" pitchFamily="18" charset="0"/>
              </a:rPr>
              <a:t>Review annually and only replace when needed.  If equipment performs beyond expected useful life, move scheduled expense to following year and reevaluate.</a:t>
            </a:r>
          </a:p>
          <a:p>
            <a:pPr marL="633413" lvl="2" indent="-171450"/>
            <a:endParaRPr lang="en-US" sz="12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32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Considerations in Setting Levy</a:t>
            </a:r>
          </a:p>
        </p:txBody>
      </p:sp>
      <p:sp>
        <p:nvSpPr>
          <p:cNvPr id="3" name="Content Placeholder 2"/>
          <p:cNvSpPr>
            <a:spLocks noGrp="1"/>
          </p:cNvSpPr>
          <p:nvPr>
            <p:ph idx="1"/>
          </p:nvPr>
        </p:nvSpPr>
        <p:spPr/>
        <p:txBody>
          <a:bodyPr/>
          <a:lstStyle/>
          <a:p>
            <a:r>
              <a:rPr lang="en-US" dirty="0"/>
              <a:t>Capital Project Funding</a:t>
            </a:r>
          </a:p>
          <a:p>
            <a:pPr lvl="1"/>
            <a:r>
              <a:rPr lang="en-US" dirty="0"/>
              <a:t>Next 7 years of street projects identified in 2010 to begin in 2012</a:t>
            </a:r>
          </a:p>
          <a:p>
            <a:pPr lvl="1"/>
            <a:endParaRPr lang="en-US" dirty="0"/>
          </a:p>
          <a:p>
            <a:pPr marL="0" lvl="1" indent="227013"/>
            <a:r>
              <a:rPr lang="en-US" sz="2800" dirty="0"/>
              <a:t>Capital Maintenance/Replacement Funding</a:t>
            </a:r>
          </a:p>
          <a:p>
            <a:pPr marL="457200" lvl="2" indent="227013"/>
            <a:r>
              <a:rPr lang="en-US" sz="2400" dirty="0"/>
              <a:t>20-year cash flow analysis is presented, 35-40 years is monitored.</a:t>
            </a:r>
          </a:p>
          <a:p>
            <a:pPr marL="457200" lvl="2" indent="227013"/>
            <a:endParaRPr lang="en-US" sz="2400" dirty="0"/>
          </a:p>
          <a:p>
            <a:pPr marL="227013" lvl="2" indent="-227013"/>
            <a:r>
              <a:rPr lang="en-US" sz="2800" dirty="0"/>
              <a:t>Fund</a:t>
            </a:r>
            <a:r>
              <a:rPr lang="en-US" sz="2400" dirty="0"/>
              <a:t> </a:t>
            </a:r>
            <a:r>
              <a:rPr lang="en-US" sz="2800" dirty="0"/>
              <a:t>Balance</a:t>
            </a:r>
            <a:r>
              <a:rPr lang="en-US" sz="2400" dirty="0"/>
              <a:t> – </a:t>
            </a:r>
            <a:r>
              <a:rPr lang="en-US" sz="2800" dirty="0"/>
              <a:t>General Fund</a:t>
            </a:r>
          </a:p>
          <a:p>
            <a:pPr marL="684213" lvl="3" indent="-227013"/>
            <a:r>
              <a:rPr lang="en-US" sz="2400" dirty="0"/>
              <a:t>26k annual repayment to Liquor Fund for 2018 Improvements, 10 year repayment ends in 2029 budget year</a:t>
            </a:r>
          </a:p>
        </p:txBody>
      </p:sp>
    </p:spTree>
    <p:extLst>
      <p:ext uri="{BB962C8B-B14F-4D97-AF65-F5344CB8AC3E}">
        <p14:creationId xmlns:p14="http://schemas.microsoft.com/office/powerpoint/2010/main" val="2801437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Proposed Levy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7690664"/>
              </p:ext>
            </p:extLst>
          </p:nvPr>
        </p:nvGraphicFramePr>
        <p:xfrm>
          <a:off x="2780426" y="1475454"/>
          <a:ext cx="6631148" cy="4499438"/>
        </p:xfrm>
        <a:graphic>
          <a:graphicData uri="http://schemas.openxmlformats.org/drawingml/2006/table">
            <a:tbl>
              <a:tblPr/>
              <a:tblGrid>
                <a:gridCol w="3585730">
                  <a:extLst>
                    <a:ext uri="{9D8B030D-6E8A-4147-A177-3AD203B41FA5}">
                      <a16:colId xmlns:a16="http://schemas.microsoft.com/office/drawing/2014/main" val="20000"/>
                    </a:ext>
                  </a:extLst>
                </a:gridCol>
                <a:gridCol w="1522709">
                  <a:extLst>
                    <a:ext uri="{9D8B030D-6E8A-4147-A177-3AD203B41FA5}">
                      <a16:colId xmlns:a16="http://schemas.microsoft.com/office/drawing/2014/main" val="20001"/>
                    </a:ext>
                  </a:extLst>
                </a:gridCol>
                <a:gridCol w="1522709">
                  <a:extLst>
                    <a:ext uri="{9D8B030D-6E8A-4147-A177-3AD203B41FA5}">
                      <a16:colId xmlns:a16="http://schemas.microsoft.com/office/drawing/2014/main" val="20002"/>
                    </a:ext>
                  </a:extLst>
                </a:gridCol>
              </a:tblGrid>
              <a:tr h="406762">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LEVY</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2022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Times New Roman" panose="02020603050405020304" pitchFamily="18" charset="0"/>
                          <a:cs typeface="Times New Roman" panose="02020603050405020304" pitchFamily="18" charset="0"/>
                        </a:rPr>
                        <a:t>2023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6762">
                <a:tc>
                  <a:txBody>
                    <a:bodyPr/>
                    <a:lstStyle/>
                    <a:p>
                      <a:pPr algn="ct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GENERAL FUND LEVY (101)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2,150,000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2,875,000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06762">
                <a:tc>
                  <a:txBody>
                    <a:bodyPr/>
                    <a:lstStyle/>
                    <a:p>
                      <a:pPr algn="ct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CAPITAL MAINT. LEVY (920)</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451,900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465,500   </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06762">
                <a:tc>
                  <a:txBody>
                    <a:bodyPr/>
                    <a:lstStyle/>
                    <a:p>
                      <a:pPr algn="ct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STREET CONST. LEVY (425)</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295,000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307,000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EDA LEVY (108)</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98,038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122,375 </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ABATEMENT LEVY (101)</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13,763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14,112   </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06762">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DEBT SERVICE LEVY</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273,150 </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258,967 </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06762">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930 - 2011A GO BOND</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-0- </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9,367 </a:t>
                      </a:r>
                    </a:p>
                  </a:txBody>
                  <a:tcPr marL="0" marR="0" marT="0" marB="0" anchor="b">
                    <a:lnL>
                      <a:noFill/>
                    </a:lnL>
                    <a:lnR>
                      <a:noFill/>
                    </a:lnR>
                    <a:lnT>
                      <a:noFill/>
                    </a:lnT>
                    <a:lnB>
                      <a:noFill/>
                    </a:lnB>
                  </a:tcPr>
                </a:tc>
                <a:extLst>
                  <a:ext uri="{0D108BD9-81ED-4DB2-BD59-A6C34878D82A}">
                    <a16:rowId xmlns:a16="http://schemas.microsoft.com/office/drawing/2014/main" val="10008"/>
                  </a:ext>
                </a:extLst>
              </a:tr>
              <a:tr h="406762">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931 - 2014A TAX ABATEMENT</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223,821 </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210,630 </a:t>
                      </a:r>
                    </a:p>
                  </a:txBody>
                  <a:tcPr marL="0" marR="0" marT="0" marB="0" anchor="b">
                    <a:lnL>
                      <a:noFill/>
                    </a:lnL>
                    <a:lnR>
                      <a:noFill/>
                    </a:lnR>
                    <a:lnT>
                      <a:noFill/>
                    </a:lnT>
                    <a:lnB>
                      <a:noFill/>
                    </a:lnB>
                  </a:tcPr>
                </a:tc>
                <a:extLst>
                  <a:ext uri="{0D108BD9-81ED-4DB2-BD59-A6C34878D82A}">
                    <a16:rowId xmlns:a16="http://schemas.microsoft.com/office/drawing/2014/main" val="10009"/>
                  </a:ext>
                </a:extLst>
              </a:tr>
              <a:tr h="411480">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932 - 2014B GO BOND</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49,329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Times New Roman" panose="02020603050405020304" pitchFamily="18" charset="0"/>
                          <a:cs typeface="Times New Roman" panose="02020603050405020304" pitchFamily="18" charset="0"/>
                        </a:rPr>
                        <a:t> $        48,337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27100">
                <a:tc>
                  <a:txBody>
                    <a:bodyPr/>
                    <a:lstStyle/>
                    <a:p>
                      <a:pPr algn="ctr"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TOTAL LEVY</a:t>
                      </a:r>
                    </a:p>
                  </a:txBody>
                  <a:tcPr marL="0" marR="0" marT="0" marB="0" anchor="b">
                    <a:lnL>
                      <a:noFill/>
                    </a:lnL>
                    <a:lnR>
                      <a:noFill/>
                    </a:lnR>
                    <a:lnT>
                      <a:noFill/>
                    </a:lnT>
                    <a:lnB>
                      <a:noFill/>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3,281,851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 $  4,042,954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358678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9685"/>
            <a:ext cx="10515600" cy="810532"/>
          </a:xfrm>
        </p:spPr>
        <p:txBody>
          <a:bodyPr/>
          <a:lstStyle/>
          <a:p>
            <a:pPr algn="ctr"/>
            <a:r>
              <a:rPr lang="en-US" b="1" dirty="0">
                <a:latin typeface="Times New Roman" panose="02020603050405020304" pitchFamily="18" charset="0"/>
                <a:cs typeface="Times New Roman" panose="02020603050405020304" pitchFamily="18" charset="0"/>
              </a:rPr>
              <a:t>Levy History</a:t>
            </a:r>
          </a:p>
        </p:txBody>
      </p:sp>
      <p:graphicFrame>
        <p:nvGraphicFramePr>
          <p:cNvPr id="6" name="Content Placeholder 5">
            <a:extLst>
              <a:ext uri="{FF2B5EF4-FFF2-40B4-BE49-F238E27FC236}">
                <a16:creationId xmlns:a16="http://schemas.microsoft.com/office/drawing/2014/main" id="{00000000-0008-0000-0400-000006000000}"/>
              </a:ext>
            </a:extLst>
          </p:cNvPr>
          <p:cNvGraphicFramePr>
            <a:graphicFrameLocks noGrp="1"/>
          </p:cNvGraphicFramePr>
          <p:nvPr>
            <p:ph idx="1"/>
            <p:extLst>
              <p:ext uri="{D42A27DB-BD31-4B8C-83A1-F6EECF244321}">
                <p14:modId xmlns:p14="http://schemas.microsoft.com/office/powerpoint/2010/main" val="1446283165"/>
              </p:ext>
            </p:extLst>
          </p:nvPr>
        </p:nvGraphicFramePr>
        <p:xfrm>
          <a:off x="838200" y="1048624"/>
          <a:ext cx="10515600" cy="5128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656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4067A-7202-45EC-B87D-D55BA3C49602}"/>
              </a:ext>
            </a:extLst>
          </p:cNvPr>
          <p:cNvSpPr>
            <a:spLocks noGrp="1"/>
          </p:cNvSpPr>
          <p:nvPr>
            <p:ph type="ctrTitle"/>
          </p:nvPr>
        </p:nvSpPr>
        <p:spPr/>
        <p:txBody>
          <a:bodyPr/>
          <a:lstStyle/>
          <a:p>
            <a:r>
              <a:rPr lang="en-US" b="1" dirty="0"/>
              <a:t>Levy or Tax Rate?</a:t>
            </a:r>
          </a:p>
        </p:txBody>
      </p:sp>
    </p:spTree>
    <p:extLst>
      <p:ext uri="{BB962C8B-B14F-4D97-AF65-F5344CB8AC3E}">
        <p14:creationId xmlns:p14="http://schemas.microsoft.com/office/powerpoint/2010/main" val="361382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65FE-C2A6-4F3B-9A55-D90070B6B74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94135B7B-7656-498A-9CEC-6ECC7E9F19B9}"/>
              </a:ext>
            </a:extLst>
          </p:cNvPr>
          <p:cNvGraphicFramePr>
            <a:graphicFrameLocks/>
          </p:cNvGraphicFramePr>
          <p:nvPr>
            <p:extLst>
              <p:ext uri="{D42A27DB-BD31-4B8C-83A1-F6EECF244321}">
                <p14:modId xmlns:p14="http://schemas.microsoft.com/office/powerpoint/2010/main" val="2413126231"/>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245519700"/>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242170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5E57-F8AD-46A8-B979-7BB78352D5C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13B56E08-AD49-40FF-9BFD-EE6FC4AAC1D5}"/>
              </a:ext>
            </a:extLst>
          </p:cNvPr>
          <p:cNvGraphicFramePr>
            <a:graphicFrameLocks/>
          </p:cNvGraphicFramePr>
          <p:nvPr>
            <p:extLst>
              <p:ext uri="{D42A27DB-BD31-4B8C-83A1-F6EECF244321}">
                <p14:modId xmlns:p14="http://schemas.microsoft.com/office/powerpoint/2010/main" val="1630465456"/>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t>34.5% TAX RATE</a:t>
                      </a:r>
                    </a:p>
                  </a:txBody>
                  <a:tcPr/>
                </a:tc>
                <a:extLst>
                  <a:ext uri="{0D108BD9-81ED-4DB2-BD59-A6C34878D82A}">
                    <a16:rowId xmlns:a16="http://schemas.microsoft.com/office/drawing/2014/main" val="1245519700"/>
                  </a:ext>
                </a:extLst>
              </a:tr>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251572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8EA8-01A2-40C5-8BCD-6740064AC81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078D6F23-2617-45A0-A832-A12EB6B7692F}"/>
              </a:ext>
            </a:extLst>
          </p:cNvPr>
          <p:cNvGraphicFramePr>
            <a:graphicFrameLocks/>
          </p:cNvGraphicFramePr>
          <p:nvPr>
            <p:extLst>
              <p:ext uri="{D42A27DB-BD31-4B8C-83A1-F6EECF244321}">
                <p14:modId xmlns:p14="http://schemas.microsoft.com/office/powerpoint/2010/main" val="3351562590"/>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129452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1ED5-C613-47C4-80E2-6873E799F9C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FC6C0BB0-8FEF-4B87-93F0-B63B8596CBBE}"/>
              </a:ext>
            </a:extLst>
          </p:cNvPr>
          <p:cNvGraphicFramePr>
            <a:graphicFrameLocks/>
          </p:cNvGraphicFramePr>
          <p:nvPr>
            <p:extLst>
              <p:ext uri="{D42A27DB-BD31-4B8C-83A1-F6EECF244321}">
                <p14:modId xmlns:p14="http://schemas.microsoft.com/office/powerpoint/2010/main" val="1102782362"/>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highlight>
                            <a:srgbClr val="FFFF00"/>
                          </a:highlight>
                        </a:rPr>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3623996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13F3-E7EC-402D-A7AF-5523344C1EF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8CDDD494-F368-49CF-91F7-C6783636E285}"/>
              </a:ext>
            </a:extLst>
          </p:cNvPr>
          <p:cNvGraphicFramePr>
            <a:graphicFrameLocks/>
          </p:cNvGraphicFramePr>
          <p:nvPr>
            <p:extLst>
              <p:ext uri="{D42A27DB-BD31-4B8C-83A1-F6EECF244321}">
                <p14:modId xmlns:p14="http://schemas.microsoft.com/office/powerpoint/2010/main" val="52261837"/>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highlight>
                            <a:srgbClr val="FFFF00"/>
                          </a:highlight>
                        </a:rPr>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endParaRPr lang="en-US"/>
                    </a:p>
                  </a:txBody>
                  <a:tcPr/>
                </a:tc>
                <a:tc>
                  <a:txBody>
                    <a:bodyPr/>
                    <a:lstStyle/>
                    <a:p>
                      <a:pPr algn="ctr"/>
                      <a:r>
                        <a:rPr lang="en-US" dirty="0"/>
                        <a:t>2022 CITY TAX</a:t>
                      </a:r>
                    </a:p>
                    <a:p>
                      <a:pPr algn="ctr"/>
                      <a:r>
                        <a:rPr lang="en-US" dirty="0"/>
                        <a:t>$1,193</a:t>
                      </a:r>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3616191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Public Input / Discussion</a:t>
            </a:r>
          </a:p>
        </p:txBody>
      </p:sp>
      <p:sp>
        <p:nvSpPr>
          <p:cNvPr id="3" name="Content Placeholder 2"/>
          <p:cNvSpPr>
            <a:spLocks noGrp="1"/>
          </p:cNvSpPr>
          <p:nvPr>
            <p:ph idx="1"/>
          </p:nvPr>
        </p:nvSpPr>
        <p:spPr/>
        <p:txBody>
          <a:bodyPr>
            <a:normAutofit lnSpcReduction="10000"/>
          </a:bodyPr>
          <a:lstStyle/>
          <a:p>
            <a:pPr marL="0" indent="0">
              <a:buNone/>
            </a:pPr>
            <a:r>
              <a:rPr lang="en-US" dirty="0"/>
              <a:t>The Minnesota Department of Revenue provides the following guidance regarding tonight’s meeting:</a:t>
            </a:r>
          </a:p>
          <a:p>
            <a:pPr marL="0" indent="0">
              <a:buNone/>
            </a:pPr>
            <a:endParaRPr lang="en-US" sz="1200" dirty="0"/>
          </a:p>
          <a:p>
            <a:pPr marL="0" indent="0">
              <a:buNone/>
            </a:pPr>
            <a:r>
              <a:rPr lang="en-US" sz="1600" u="sng" dirty="0"/>
              <a:t>Final Levy cannot exceed Preliminary Levy</a:t>
            </a:r>
          </a:p>
          <a:p>
            <a:pPr marL="0" indent="0">
              <a:buNone/>
            </a:pPr>
            <a:r>
              <a:rPr lang="en-US" sz="1400" dirty="0"/>
              <a:t>State Statute 275.065 </a:t>
            </a:r>
            <a:r>
              <a:rPr lang="en-US" sz="1400" dirty="0" err="1"/>
              <a:t>Subd</a:t>
            </a:r>
            <a:r>
              <a:rPr lang="en-US" sz="1400" dirty="0"/>
              <a:t>. 6. - Adoption of budget and levy. (a) The property tax levy certified under section 275.07 by a city of any population, county, metropolitan special taxing district, regional library district, or school district must not exceed the proposed levy determined under subdivision 1</a:t>
            </a:r>
          </a:p>
          <a:p>
            <a:pPr marL="0" indent="0">
              <a:buNone/>
            </a:pPr>
            <a:endParaRPr lang="en-US" sz="1200" dirty="0"/>
          </a:p>
          <a:p>
            <a:pPr marL="0" indent="0">
              <a:buNone/>
            </a:pPr>
            <a:r>
              <a:rPr lang="en-US" sz="1600" u="sng" dirty="0"/>
              <a:t>Discuss budget and proposed property tax</a:t>
            </a:r>
          </a:p>
          <a:p>
            <a:pPr marL="0" indent="0">
              <a:buNone/>
            </a:pPr>
            <a:r>
              <a:rPr lang="en-US" sz="1400" dirty="0"/>
              <a:t>The proposed property tax levy for the taxes payable year 2022 and the proposed budget for the taxes payable year 2022, must be discussed at the public meeting.</a:t>
            </a:r>
          </a:p>
          <a:p>
            <a:pPr marL="0" indent="0">
              <a:buNone/>
            </a:pPr>
            <a:endParaRPr lang="en-US" sz="1200" dirty="0"/>
          </a:p>
          <a:p>
            <a:pPr marL="0" indent="0">
              <a:buNone/>
            </a:pPr>
            <a:r>
              <a:rPr lang="en-US" sz="1600" u="sng" dirty="0"/>
              <a:t>Public comment and questions</a:t>
            </a:r>
          </a:p>
          <a:p>
            <a:pPr marL="0" indent="0">
              <a:buNone/>
            </a:pPr>
            <a:r>
              <a:rPr lang="en-US" sz="1400" dirty="0"/>
              <a:t>The public must be given a reasonable amount of time to comment on the proposed property tax levy and budget and to ask questions. Robert’s Rules of Order may be used to govern the conduct of the meeting.</a:t>
            </a:r>
          </a:p>
        </p:txBody>
      </p:sp>
    </p:spTree>
    <p:extLst>
      <p:ext uri="{BB962C8B-B14F-4D97-AF65-F5344CB8AC3E}">
        <p14:creationId xmlns:p14="http://schemas.microsoft.com/office/powerpoint/2010/main" val="207573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E1A6-A25A-4290-A314-980EFEBE229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ACTUAL 2022 DATA</a:t>
            </a:r>
            <a:endParaRPr lang="en-US" dirty="0"/>
          </a:p>
        </p:txBody>
      </p:sp>
      <p:graphicFrame>
        <p:nvGraphicFramePr>
          <p:cNvPr id="3" name="Table 4">
            <a:extLst>
              <a:ext uri="{FF2B5EF4-FFF2-40B4-BE49-F238E27FC236}">
                <a16:creationId xmlns:a16="http://schemas.microsoft.com/office/drawing/2014/main" id="{8C32A8ED-3678-4055-92F9-A373AFF96891}"/>
              </a:ext>
            </a:extLst>
          </p:cNvPr>
          <p:cNvGraphicFramePr>
            <a:graphicFrameLocks/>
          </p:cNvGraphicFramePr>
          <p:nvPr>
            <p:extLst>
              <p:ext uri="{D42A27DB-BD31-4B8C-83A1-F6EECF244321}">
                <p14:modId xmlns:p14="http://schemas.microsoft.com/office/powerpoint/2010/main" val="545022669"/>
              </p:ext>
            </p:extLst>
          </p:nvPr>
        </p:nvGraphicFramePr>
        <p:xfrm>
          <a:off x="838200" y="1825624"/>
          <a:ext cx="10515600" cy="42060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96845739"/>
                    </a:ext>
                  </a:extLst>
                </a:gridCol>
                <a:gridCol w="5257800">
                  <a:extLst>
                    <a:ext uri="{9D8B030D-6E8A-4147-A177-3AD203B41FA5}">
                      <a16:colId xmlns:a16="http://schemas.microsoft.com/office/drawing/2014/main" val="4266554343"/>
                    </a:ext>
                  </a:extLst>
                </a:gridCol>
              </a:tblGrid>
              <a:tr h="701010">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2530352651"/>
                  </a:ext>
                </a:extLst>
              </a:tr>
              <a:tr h="701010">
                <a:tc>
                  <a:txBody>
                    <a:bodyPr/>
                    <a:lstStyle/>
                    <a:p>
                      <a:pPr algn="ctr"/>
                      <a:r>
                        <a:rPr lang="en-US" dirty="0"/>
                        <a:t>CITY A</a:t>
                      </a:r>
                    </a:p>
                  </a:txBody>
                  <a:tcPr/>
                </a:tc>
                <a:tc>
                  <a:txBody>
                    <a:bodyPr/>
                    <a:lstStyle/>
                    <a:p>
                      <a:pPr algn="ctr"/>
                      <a:r>
                        <a:rPr lang="en-US" dirty="0"/>
                        <a:t>CITY B</a:t>
                      </a:r>
                    </a:p>
                  </a:txBody>
                  <a:tcPr/>
                </a:tc>
                <a:extLst>
                  <a:ext uri="{0D108BD9-81ED-4DB2-BD59-A6C34878D82A}">
                    <a16:rowId xmlns:a16="http://schemas.microsoft.com/office/drawing/2014/main" val="900282708"/>
                  </a:ext>
                </a:extLst>
              </a:tr>
              <a:tr h="701010">
                <a:tc>
                  <a:txBody>
                    <a:bodyPr/>
                    <a:lstStyle/>
                    <a:p>
                      <a:pPr algn="ctr"/>
                      <a:r>
                        <a:rPr lang="en-US" dirty="0">
                          <a:highlight>
                            <a:srgbClr val="FFFF00"/>
                          </a:highlight>
                        </a:rPr>
                        <a:t>152K LEVY</a:t>
                      </a:r>
                    </a:p>
                  </a:txBody>
                  <a:tcPr/>
                </a:tc>
                <a:tc>
                  <a:txBody>
                    <a:bodyPr/>
                    <a:lstStyle/>
                    <a:p>
                      <a:pPr algn="ctr"/>
                      <a:r>
                        <a:rPr lang="en-US" dirty="0"/>
                        <a:t>8.6M LEVY</a:t>
                      </a:r>
                    </a:p>
                  </a:txBody>
                  <a:tcPr/>
                </a:tc>
                <a:extLst>
                  <a:ext uri="{0D108BD9-81ED-4DB2-BD59-A6C34878D82A}">
                    <a16:rowId xmlns:a16="http://schemas.microsoft.com/office/drawing/2014/main" val="2168295870"/>
                  </a:ext>
                </a:extLst>
              </a:tr>
              <a:tr h="701010">
                <a:tc>
                  <a:txBody>
                    <a:bodyPr/>
                    <a:lstStyle/>
                    <a:p>
                      <a:pPr algn="ctr"/>
                      <a:r>
                        <a:rPr lang="en-US" dirty="0"/>
                        <a:t>297.8% TAX RATE</a:t>
                      </a:r>
                    </a:p>
                  </a:txBody>
                  <a:tcPr/>
                </a:tc>
                <a:tc>
                  <a:txBody>
                    <a:bodyPr/>
                    <a:lstStyle/>
                    <a:p>
                      <a:pPr algn="ctr"/>
                      <a:r>
                        <a:rPr lang="en-US" dirty="0">
                          <a:highlight>
                            <a:srgbClr val="FFFF00"/>
                          </a:highlight>
                        </a:rPr>
                        <a:t>34.5% TAX RATE</a:t>
                      </a:r>
                    </a:p>
                  </a:txBody>
                  <a:tcPr/>
                </a:tc>
                <a:extLst>
                  <a:ext uri="{0D108BD9-81ED-4DB2-BD59-A6C34878D82A}">
                    <a16:rowId xmlns:a16="http://schemas.microsoft.com/office/drawing/2014/main" val="1245519700"/>
                  </a:ext>
                </a:extLst>
              </a:tr>
              <a:tr h="701010">
                <a:tc>
                  <a:txBody>
                    <a:bodyPr/>
                    <a:lstStyle/>
                    <a:p>
                      <a:pPr algn="ctr"/>
                      <a:r>
                        <a:rPr lang="en-US" dirty="0">
                          <a:highlight>
                            <a:srgbClr val="FFFF00"/>
                          </a:highlight>
                        </a:rPr>
                        <a:t>79K MARKET VALUE</a:t>
                      </a:r>
                    </a:p>
                  </a:txBody>
                  <a:tcPr/>
                </a:tc>
                <a:tc>
                  <a:txBody>
                    <a:bodyPr/>
                    <a:lstStyle/>
                    <a:p>
                      <a:pPr algn="ctr"/>
                      <a:r>
                        <a:rPr lang="en-US" dirty="0"/>
                        <a:t>350K MARKET VALUE</a:t>
                      </a:r>
                    </a:p>
                  </a:txBody>
                  <a:tcPr/>
                </a:tc>
                <a:extLst>
                  <a:ext uri="{0D108BD9-81ED-4DB2-BD59-A6C34878D82A}">
                    <a16:rowId xmlns:a16="http://schemas.microsoft.com/office/drawing/2014/main" val="1354928627"/>
                  </a:ext>
                </a:extLst>
              </a:tr>
              <a:tr h="701010">
                <a:tc>
                  <a:txBody>
                    <a:bodyPr/>
                    <a:lstStyle/>
                    <a:p>
                      <a:pPr algn="ctr"/>
                      <a:r>
                        <a:rPr lang="en-US" dirty="0"/>
                        <a:t>2022 CITY TAX</a:t>
                      </a:r>
                    </a:p>
                    <a:p>
                      <a:pPr algn="ctr"/>
                      <a:r>
                        <a:rPr lang="en-US" dirty="0"/>
                        <a:t>$1,465</a:t>
                      </a:r>
                    </a:p>
                  </a:txBody>
                  <a:tcPr/>
                </a:tc>
                <a:tc>
                  <a:txBody>
                    <a:bodyPr/>
                    <a:lstStyle/>
                    <a:p>
                      <a:pPr algn="ctr"/>
                      <a:r>
                        <a:rPr lang="en-US" dirty="0"/>
                        <a:t>2022 CITY TAX</a:t>
                      </a:r>
                    </a:p>
                    <a:p>
                      <a:pPr algn="ctr"/>
                      <a:r>
                        <a:rPr lang="en-US" dirty="0"/>
                        <a:t>$1,193</a:t>
                      </a:r>
                    </a:p>
                  </a:txBody>
                  <a:tcPr/>
                </a:tc>
                <a:extLst>
                  <a:ext uri="{0D108BD9-81ED-4DB2-BD59-A6C34878D82A}">
                    <a16:rowId xmlns:a16="http://schemas.microsoft.com/office/drawing/2014/main" val="3563180561"/>
                  </a:ext>
                </a:extLst>
              </a:tr>
            </a:tbl>
          </a:graphicData>
        </a:graphic>
      </p:graphicFrame>
    </p:spTree>
    <p:extLst>
      <p:ext uri="{BB962C8B-B14F-4D97-AF65-F5344CB8AC3E}">
        <p14:creationId xmlns:p14="http://schemas.microsoft.com/office/powerpoint/2010/main" val="666000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Proposed Tax Rate</a:t>
            </a:r>
          </a:p>
        </p:txBody>
      </p:sp>
      <p:graphicFrame>
        <p:nvGraphicFramePr>
          <p:cNvPr id="6" name="Object 5">
            <a:extLst>
              <a:ext uri="{FF2B5EF4-FFF2-40B4-BE49-F238E27FC236}">
                <a16:creationId xmlns:a16="http://schemas.microsoft.com/office/drawing/2014/main" id="{42040025-DEAE-4A8E-81C9-B98BB494B8C9}"/>
              </a:ext>
            </a:extLst>
          </p:cNvPr>
          <p:cNvGraphicFramePr>
            <a:graphicFrameLocks noChangeAspect="1"/>
          </p:cNvGraphicFramePr>
          <p:nvPr>
            <p:extLst>
              <p:ext uri="{D42A27DB-BD31-4B8C-83A1-F6EECF244321}">
                <p14:modId xmlns:p14="http://schemas.microsoft.com/office/powerpoint/2010/main" val="3734085959"/>
              </p:ext>
            </p:extLst>
          </p:nvPr>
        </p:nvGraphicFramePr>
        <p:xfrm>
          <a:off x="1070883" y="2197916"/>
          <a:ext cx="10050233" cy="1556537"/>
        </p:xfrm>
        <a:graphic>
          <a:graphicData uri="http://schemas.openxmlformats.org/presentationml/2006/ole">
            <mc:AlternateContent xmlns:mc="http://schemas.openxmlformats.org/markup-compatibility/2006">
              <mc:Choice xmlns:v="urn:schemas-microsoft-com:vml" Requires="v">
                <p:oleObj spid="_x0000_s3075" name="Worksheet" r:id="rId3" imgW="4981467" imgH="771525" progId="Excel.Sheet.12">
                  <p:embed/>
                </p:oleObj>
              </mc:Choice>
              <mc:Fallback>
                <p:oleObj name="Worksheet" r:id="rId3" imgW="4981467" imgH="771525" progId="Excel.Sheet.12">
                  <p:embed/>
                  <p:pic>
                    <p:nvPicPr>
                      <p:cNvPr id="0" name=""/>
                      <p:cNvPicPr/>
                      <p:nvPr/>
                    </p:nvPicPr>
                    <p:blipFill>
                      <a:blip r:embed="rId4"/>
                      <a:stretch>
                        <a:fillRect/>
                      </a:stretch>
                    </p:blipFill>
                    <p:spPr>
                      <a:xfrm>
                        <a:off x="1070883" y="2197916"/>
                        <a:ext cx="10050233" cy="1556537"/>
                      </a:xfrm>
                      <a:prstGeom prst="rect">
                        <a:avLst/>
                      </a:prstGeom>
                    </p:spPr>
                  </p:pic>
                </p:oleObj>
              </mc:Fallback>
            </mc:AlternateContent>
          </a:graphicData>
        </a:graphic>
      </p:graphicFrame>
    </p:spTree>
    <p:extLst>
      <p:ext uri="{BB962C8B-B14F-4D97-AF65-F5344CB8AC3E}">
        <p14:creationId xmlns:p14="http://schemas.microsoft.com/office/powerpoint/2010/main" val="130776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Tax Rate History</a:t>
            </a:r>
          </a:p>
        </p:txBody>
      </p:sp>
      <p:graphicFrame>
        <p:nvGraphicFramePr>
          <p:cNvPr id="8" name="Chart 7">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974250005"/>
              </p:ext>
            </p:extLst>
          </p:nvPr>
        </p:nvGraphicFramePr>
        <p:xfrm>
          <a:off x="545283" y="1291905"/>
          <a:ext cx="10251347" cy="4983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456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745" y="0"/>
            <a:ext cx="10504055" cy="692727"/>
          </a:xfrm>
        </p:spPr>
        <p:txBody>
          <a:bodyPr>
            <a:noAutofit/>
          </a:bodyPr>
          <a:lstStyle/>
          <a:p>
            <a:r>
              <a:rPr lang="en-US" b="1" dirty="0">
                <a:latin typeface="Times New Roman" panose="02020603050405020304" pitchFamily="18" charset="0"/>
                <a:cs typeface="Times New Roman" panose="02020603050405020304" pitchFamily="18" charset="0"/>
              </a:rPr>
              <a:t>Levy / Tax Rate History</a:t>
            </a:r>
          </a:p>
        </p:txBody>
      </p:sp>
      <p:pic>
        <p:nvPicPr>
          <p:cNvPr id="5" name="Picture 4">
            <a:extLst>
              <a:ext uri="{FF2B5EF4-FFF2-40B4-BE49-F238E27FC236}">
                <a16:creationId xmlns:a16="http://schemas.microsoft.com/office/drawing/2014/main" id="{79456575-F8D8-4BCC-94F1-A484912A1A8F}"/>
              </a:ext>
            </a:extLst>
          </p:cNvPr>
          <p:cNvPicPr>
            <a:picLocks noChangeAspect="1"/>
          </p:cNvPicPr>
          <p:nvPr/>
        </p:nvPicPr>
        <p:blipFill>
          <a:blip r:embed="rId2"/>
          <a:stretch>
            <a:fillRect/>
          </a:stretch>
        </p:blipFill>
        <p:spPr>
          <a:xfrm>
            <a:off x="0" y="810330"/>
            <a:ext cx="12192000" cy="5874902"/>
          </a:xfrm>
          <a:prstGeom prst="rect">
            <a:avLst/>
          </a:prstGeom>
        </p:spPr>
      </p:pic>
    </p:spTree>
    <p:extLst>
      <p:ext uri="{BB962C8B-B14F-4D97-AF65-F5344CB8AC3E}">
        <p14:creationId xmlns:p14="http://schemas.microsoft.com/office/powerpoint/2010/main" val="50957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86351-6019-4F7E-8FB8-1401D3FE092B}"/>
              </a:ext>
            </a:extLst>
          </p:cNvPr>
          <p:cNvSpPr>
            <a:spLocks noGrp="1"/>
          </p:cNvSpPr>
          <p:nvPr>
            <p:ph type="ctrTitle"/>
          </p:nvPr>
        </p:nvSpPr>
        <p:spPr>
          <a:xfrm>
            <a:off x="1524000" y="300327"/>
            <a:ext cx="9144000" cy="1029710"/>
          </a:xfrm>
        </p:spPr>
        <p:txBody>
          <a:bodyPr>
            <a:normAutofit/>
          </a:bodyPr>
          <a:lstStyle/>
          <a:p>
            <a:r>
              <a:rPr lang="en-US" sz="4400" b="1" dirty="0">
                <a:latin typeface="Times New Roman" panose="02020603050405020304" pitchFamily="18" charset="0"/>
                <a:cs typeface="Times New Roman" panose="02020603050405020304" pitchFamily="18" charset="0"/>
              </a:rPr>
              <a:t>Competitive Metric</a:t>
            </a:r>
          </a:p>
        </p:txBody>
      </p:sp>
      <p:graphicFrame>
        <p:nvGraphicFramePr>
          <p:cNvPr id="3" name="Table 2">
            <a:extLst>
              <a:ext uri="{FF2B5EF4-FFF2-40B4-BE49-F238E27FC236}">
                <a16:creationId xmlns:a16="http://schemas.microsoft.com/office/drawing/2014/main" id="{8159B2F5-45F9-4A1F-8B1F-A450F322C573}"/>
              </a:ext>
            </a:extLst>
          </p:cNvPr>
          <p:cNvGraphicFramePr>
            <a:graphicFrameLocks noGrp="1"/>
          </p:cNvGraphicFramePr>
          <p:nvPr>
            <p:extLst>
              <p:ext uri="{D42A27DB-BD31-4B8C-83A1-F6EECF244321}">
                <p14:modId xmlns:p14="http://schemas.microsoft.com/office/powerpoint/2010/main" val="2930527892"/>
              </p:ext>
            </p:extLst>
          </p:nvPr>
        </p:nvGraphicFramePr>
        <p:xfrm>
          <a:off x="1364610" y="1330037"/>
          <a:ext cx="9462779" cy="5227642"/>
        </p:xfrm>
        <a:graphic>
          <a:graphicData uri="http://schemas.openxmlformats.org/drawingml/2006/table">
            <a:tbl>
              <a:tblPr/>
              <a:tblGrid>
                <a:gridCol w="1915228">
                  <a:extLst>
                    <a:ext uri="{9D8B030D-6E8A-4147-A177-3AD203B41FA5}">
                      <a16:colId xmlns:a16="http://schemas.microsoft.com/office/drawing/2014/main" val="1492590910"/>
                    </a:ext>
                  </a:extLst>
                </a:gridCol>
                <a:gridCol w="1199255">
                  <a:extLst>
                    <a:ext uri="{9D8B030D-6E8A-4147-A177-3AD203B41FA5}">
                      <a16:colId xmlns:a16="http://schemas.microsoft.com/office/drawing/2014/main" val="677876565"/>
                    </a:ext>
                  </a:extLst>
                </a:gridCol>
                <a:gridCol w="1199255">
                  <a:extLst>
                    <a:ext uri="{9D8B030D-6E8A-4147-A177-3AD203B41FA5}">
                      <a16:colId xmlns:a16="http://schemas.microsoft.com/office/drawing/2014/main" val="972697297"/>
                    </a:ext>
                  </a:extLst>
                </a:gridCol>
                <a:gridCol w="1199255">
                  <a:extLst>
                    <a:ext uri="{9D8B030D-6E8A-4147-A177-3AD203B41FA5}">
                      <a16:colId xmlns:a16="http://schemas.microsoft.com/office/drawing/2014/main" val="827157586"/>
                    </a:ext>
                  </a:extLst>
                </a:gridCol>
                <a:gridCol w="1199255">
                  <a:extLst>
                    <a:ext uri="{9D8B030D-6E8A-4147-A177-3AD203B41FA5}">
                      <a16:colId xmlns:a16="http://schemas.microsoft.com/office/drawing/2014/main" val="48219234"/>
                    </a:ext>
                  </a:extLst>
                </a:gridCol>
                <a:gridCol w="1199255">
                  <a:extLst>
                    <a:ext uri="{9D8B030D-6E8A-4147-A177-3AD203B41FA5}">
                      <a16:colId xmlns:a16="http://schemas.microsoft.com/office/drawing/2014/main" val="3348029599"/>
                    </a:ext>
                  </a:extLst>
                </a:gridCol>
                <a:gridCol w="1551276">
                  <a:extLst>
                    <a:ext uri="{9D8B030D-6E8A-4147-A177-3AD203B41FA5}">
                      <a16:colId xmlns:a16="http://schemas.microsoft.com/office/drawing/2014/main" val="798825201"/>
                    </a:ext>
                  </a:extLst>
                </a:gridCol>
              </a:tblGrid>
              <a:tr h="373403">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ctr" fontAlgn="b"/>
                      <a:r>
                        <a:rPr lang="en-US" sz="1800" b="0" i="0" u="none" strike="noStrike">
                          <a:solidFill>
                            <a:srgbClr val="000000"/>
                          </a:solidFill>
                          <a:effectLst/>
                          <a:latin typeface="Calibri" panose="020F0502020204030204" pitchFamily="34" charset="0"/>
                        </a:rPr>
                        <a:t>TAX RATES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0574266"/>
                  </a:ext>
                </a:extLst>
              </a:tr>
              <a:tr h="373403">
                <a:tc>
                  <a:txBody>
                    <a:bodyPr/>
                    <a:lstStyle/>
                    <a:p>
                      <a:pPr algn="ctr" fontAlgn="b"/>
                      <a:r>
                        <a:rPr lang="en-US" sz="1800" b="0" i="0" u="none" strike="noStrike">
                          <a:solidFill>
                            <a:srgbClr val="000000"/>
                          </a:solidFill>
                          <a:effectLst/>
                          <a:latin typeface="Calibri" panose="020F0502020204030204" pitchFamily="34" charset="0"/>
                        </a:rPr>
                        <a:t>CITY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2021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2022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NET CHANGE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4213403"/>
                  </a:ext>
                </a:extLst>
              </a:tr>
              <a:tr h="373403">
                <a:tc>
                  <a:txBody>
                    <a:bodyPr/>
                    <a:lstStyle/>
                    <a:p>
                      <a:pPr algn="ctr" fontAlgn="b"/>
                      <a:r>
                        <a:rPr lang="en-US" sz="1800" b="0" i="0" u="none" strike="noStrike">
                          <a:solidFill>
                            <a:srgbClr val="000000"/>
                          </a:solidFill>
                          <a:effectLst/>
                          <a:latin typeface="Calibri" panose="020F0502020204030204" pitchFamily="34" charset="0"/>
                        </a:rPr>
                        <a:t>OTSEGO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36.556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36.060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35.099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34.653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34.545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485296"/>
                  </a:ext>
                </a:extLst>
              </a:tr>
              <a:tr h="373403">
                <a:tc>
                  <a:txBody>
                    <a:bodyPr/>
                    <a:lstStyle/>
                    <a:p>
                      <a:pPr algn="ctr" fontAlgn="b"/>
                      <a:r>
                        <a:rPr lang="en-US" sz="1800" b="0" i="0" u="none" strike="noStrike">
                          <a:solidFill>
                            <a:srgbClr val="000000"/>
                          </a:solidFill>
                          <a:effectLst/>
                          <a:latin typeface="Calibri" panose="020F0502020204030204" pitchFamily="34" charset="0"/>
                        </a:rPr>
                        <a:t>EAST BETHEL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44.510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43.204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41.467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38.348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37.391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924704"/>
                  </a:ext>
                </a:extLst>
              </a:tr>
              <a:tr h="373403">
                <a:tc>
                  <a:txBody>
                    <a:bodyPr/>
                    <a:lstStyle/>
                    <a:p>
                      <a:pPr algn="ctr" fontAlgn="b"/>
                      <a:r>
                        <a:rPr lang="en-US" sz="1800" b="0" i="0" u="none" strike="noStrike">
                          <a:solidFill>
                            <a:srgbClr val="000000"/>
                          </a:solidFill>
                          <a:effectLst/>
                          <a:latin typeface="Calibri" panose="020F0502020204030204" pitchFamily="34" charset="0"/>
                        </a:rPr>
                        <a:t>LINO LAKES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42.825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41.816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39.869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40.109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40.154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053910"/>
                  </a:ext>
                </a:extLst>
              </a:tr>
              <a:tr h="373403">
                <a:tc>
                  <a:txBody>
                    <a:bodyPr/>
                    <a:lstStyle/>
                    <a:p>
                      <a:pPr algn="ctr" fontAlgn="b"/>
                      <a:r>
                        <a:rPr lang="en-US" sz="1800" b="0" i="0" u="none" strike="noStrike">
                          <a:solidFill>
                            <a:srgbClr val="000000"/>
                          </a:solidFill>
                          <a:effectLst/>
                          <a:latin typeface="Calibri" panose="020F0502020204030204" pitchFamily="34" charset="0"/>
                        </a:rPr>
                        <a:t>RAMSEY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41.727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40.353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39.592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39.251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793827"/>
                  </a:ext>
                </a:extLst>
              </a:tr>
              <a:tr h="373403">
                <a:tc>
                  <a:txBody>
                    <a:bodyPr/>
                    <a:lstStyle/>
                    <a:p>
                      <a:pPr algn="ctr" fontAlgn="b"/>
                      <a:r>
                        <a:rPr lang="en-US" sz="1800" b="0" i="0" u="none" strike="noStrike">
                          <a:solidFill>
                            <a:srgbClr val="000000"/>
                          </a:solidFill>
                          <a:effectLst/>
                          <a:latin typeface="Calibri" panose="020F0502020204030204" pitchFamily="34" charset="0"/>
                        </a:rPr>
                        <a:t>ZIMMERMAN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45.656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44.578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41.239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41.624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42.697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6983197"/>
                  </a:ext>
                </a:extLst>
              </a:tr>
              <a:tr h="373403">
                <a:tc>
                  <a:txBody>
                    <a:bodyPr/>
                    <a:lstStyle/>
                    <a:p>
                      <a:pPr algn="ctr" fontAlgn="b"/>
                      <a:r>
                        <a:rPr lang="en-US" sz="1800" b="0" i="0" u="none" strike="noStrike">
                          <a:solidFill>
                            <a:srgbClr val="000000"/>
                          </a:solidFill>
                          <a:effectLst/>
                          <a:latin typeface="Calibri" panose="020F0502020204030204" pitchFamily="34" charset="0"/>
                        </a:rPr>
                        <a:t>ELK RIVER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46.011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45.907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46.241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44.556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43.967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3419725"/>
                  </a:ext>
                </a:extLst>
              </a:tr>
              <a:tr h="373403">
                <a:tc>
                  <a:txBody>
                    <a:bodyPr/>
                    <a:lstStyle/>
                    <a:p>
                      <a:pPr algn="ctr" fontAlgn="b"/>
                      <a:r>
                        <a:rPr lang="en-US" sz="1800" b="0" i="0" u="none" strike="noStrike">
                          <a:solidFill>
                            <a:srgbClr val="000000"/>
                          </a:solidFill>
                          <a:effectLst/>
                          <a:latin typeface="Calibri" panose="020F0502020204030204" pitchFamily="34" charset="0"/>
                        </a:rPr>
                        <a:t>NORTH BRANCH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52.982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49.466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47.411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45.072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44.097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-16.77%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04988"/>
                  </a:ext>
                </a:extLst>
              </a:tr>
              <a:tr h="373403">
                <a:tc>
                  <a:txBody>
                    <a:bodyPr/>
                    <a:lstStyle/>
                    <a:p>
                      <a:pPr algn="ctr" fontAlgn="b"/>
                      <a:r>
                        <a:rPr lang="en-US" sz="1800" b="0" i="0" u="none" strike="noStrike">
                          <a:solidFill>
                            <a:srgbClr val="000000"/>
                          </a:solidFill>
                          <a:effectLst/>
                          <a:latin typeface="Calibri" panose="020F0502020204030204" pitchFamily="34" charset="0"/>
                        </a:rPr>
                        <a:t>ST. FRANCIS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53.996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53.175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50.542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50.589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51.147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-5.28%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003560"/>
                  </a:ext>
                </a:extLst>
              </a:tr>
              <a:tr h="373403">
                <a:tc>
                  <a:txBody>
                    <a:bodyPr/>
                    <a:lstStyle/>
                    <a:p>
                      <a:pPr algn="ctr" fontAlgn="b"/>
                      <a:r>
                        <a:rPr lang="en-US" sz="1800" b="1" i="0" u="none" strike="noStrike">
                          <a:solidFill>
                            <a:srgbClr val="000000"/>
                          </a:solidFill>
                          <a:effectLst/>
                          <a:latin typeface="Calibri" panose="020F0502020204030204" pitchFamily="34" charset="0"/>
                        </a:rPr>
                        <a:t>ISANTI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79.599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61.818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61.180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60.375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59.012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-25.86%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041529"/>
                  </a:ext>
                </a:extLst>
              </a:tr>
              <a:tr h="373403">
                <a:tc>
                  <a:txBody>
                    <a:bodyPr/>
                    <a:lstStyle/>
                    <a:p>
                      <a:pPr algn="ctr" fontAlgn="b"/>
                      <a:r>
                        <a:rPr lang="en-US" sz="1800" b="0" i="0" u="none" strike="noStrike">
                          <a:solidFill>
                            <a:srgbClr val="000000"/>
                          </a:solidFill>
                          <a:effectLst/>
                          <a:latin typeface="Calibri" panose="020F0502020204030204" pitchFamily="34" charset="0"/>
                        </a:rPr>
                        <a:t>PRINCETON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71.907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69.782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66.565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63.980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008790"/>
                  </a:ext>
                </a:extLst>
              </a:tr>
              <a:tr h="373403">
                <a:tc>
                  <a:txBody>
                    <a:bodyPr/>
                    <a:lstStyle/>
                    <a:p>
                      <a:pPr algn="ctr" fontAlgn="b"/>
                      <a:r>
                        <a:rPr lang="en-US" sz="1800" b="0" i="0" u="none" strike="noStrike">
                          <a:solidFill>
                            <a:srgbClr val="000000"/>
                          </a:solidFill>
                          <a:effectLst/>
                          <a:latin typeface="Calibri" panose="020F0502020204030204" pitchFamily="34" charset="0"/>
                        </a:rPr>
                        <a:t>CAMBRIDGE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81.252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76.653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75.052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73.203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70.182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687790"/>
                  </a:ext>
                </a:extLst>
              </a:tr>
              <a:tr h="373403">
                <a:tc>
                  <a:txBody>
                    <a:bodyPr/>
                    <a:lstStyle/>
                    <a:p>
                      <a:pPr algn="ctr" fontAlgn="b"/>
                      <a:r>
                        <a:rPr lang="en-US" sz="1800" b="0" i="0" u="none" strike="noStrike">
                          <a:solidFill>
                            <a:srgbClr val="000000"/>
                          </a:solidFill>
                          <a:effectLst/>
                          <a:latin typeface="Calibri" panose="020F0502020204030204" pitchFamily="34" charset="0"/>
                        </a:rPr>
                        <a:t>BRAHAM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84.841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84.391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76.354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77.329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79.722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0671378"/>
                  </a:ext>
                </a:extLst>
              </a:tr>
            </a:tbl>
          </a:graphicData>
        </a:graphic>
      </p:graphicFrame>
    </p:spTree>
    <p:extLst>
      <p:ext uri="{BB962C8B-B14F-4D97-AF65-F5344CB8AC3E}">
        <p14:creationId xmlns:p14="http://schemas.microsoft.com/office/powerpoint/2010/main" val="246600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Fiscal Management</a:t>
            </a: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Manage Components of Municipal Budget</a:t>
            </a:r>
          </a:p>
          <a:p>
            <a:r>
              <a:rPr lang="en-US" dirty="0">
                <a:latin typeface="Times New Roman" panose="02020603050405020304" pitchFamily="18" charset="0"/>
                <a:cs typeface="Times New Roman" panose="02020603050405020304" pitchFamily="18" charset="0"/>
              </a:rPr>
              <a:t>Consider Associated Timelines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Small &amp; Steady Increases/Decreases in Levy/Tax Rate Over Time</a:t>
            </a:r>
          </a:p>
        </p:txBody>
      </p:sp>
    </p:spTree>
    <p:extLst>
      <p:ext uri="{BB962C8B-B14F-4D97-AF65-F5344CB8AC3E}">
        <p14:creationId xmlns:p14="http://schemas.microsoft.com/office/powerpoint/2010/main" val="215191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Components of Municipal Budget</a:t>
            </a:r>
          </a:p>
        </p:txBody>
      </p:sp>
      <p:sp>
        <p:nvSpPr>
          <p:cNvPr id="4" name="Content Placeholder 2"/>
          <p:cNvSpPr txBox="1">
            <a:spLocks/>
          </p:cNvSpPr>
          <p:nvPr/>
        </p:nvSpPr>
        <p:spPr>
          <a:xfrm>
            <a:off x="3468913" y="1912711"/>
            <a:ext cx="84763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0"/>
              </a:spcAft>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96750948"/>
              </p:ext>
            </p:extLst>
          </p:nvPr>
        </p:nvGraphicFramePr>
        <p:xfrm>
          <a:off x="218485" y="1577946"/>
          <a:ext cx="11973514" cy="3830076"/>
        </p:xfrm>
        <a:graphic>
          <a:graphicData uri="http://schemas.openxmlformats.org/drawingml/2006/table">
            <a:tbl>
              <a:tblPr/>
              <a:tblGrid>
                <a:gridCol w="3478199">
                  <a:extLst>
                    <a:ext uri="{9D8B030D-6E8A-4147-A177-3AD203B41FA5}">
                      <a16:colId xmlns:a16="http://schemas.microsoft.com/office/drawing/2014/main" val="20000"/>
                    </a:ext>
                  </a:extLst>
                </a:gridCol>
                <a:gridCol w="2158234">
                  <a:extLst>
                    <a:ext uri="{9D8B030D-6E8A-4147-A177-3AD203B41FA5}">
                      <a16:colId xmlns:a16="http://schemas.microsoft.com/office/drawing/2014/main" val="20001"/>
                    </a:ext>
                  </a:extLst>
                </a:gridCol>
                <a:gridCol w="3052810">
                  <a:extLst>
                    <a:ext uri="{9D8B030D-6E8A-4147-A177-3AD203B41FA5}">
                      <a16:colId xmlns:a16="http://schemas.microsoft.com/office/drawing/2014/main" val="20002"/>
                    </a:ext>
                  </a:extLst>
                </a:gridCol>
                <a:gridCol w="3284271">
                  <a:extLst>
                    <a:ext uri="{9D8B030D-6E8A-4147-A177-3AD203B41FA5}">
                      <a16:colId xmlns:a16="http://schemas.microsoft.com/office/drawing/2014/main" val="20003"/>
                    </a:ext>
                  </a:extLst>
                </a:gridCol>
              </a:tblGrid>
              <a:tr h="638346">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Category</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Revenue</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Expense</a:t>
                      </a:r>
                    </a:p>
                  </a:txBody>
                  <a:tcPr marL="9525" marR="9525" marT="9525" marB="0" anchor="b">
                    <a:lnL>
                      <a:noFill/>
                    </a:lnL>
                    <a:lnR>
                      <a:noFill/>
                    </a:lnR>
                    <a:lnT>
                      <a:noFill/>
                    </a:lnT>
                    <a:lnB>
                      <a:noFill/>
                    </a:lnB>
                  </a:tcPr>
                </a:tc>
                <a:tc>
                  <a:txBody>
                    <a:bodyPr/>
                    <a:lstStyle/>
                    <a:p>
                      <a:pPr algn="l" fontAlgn="b"/>
                      <a:r>
                        <a:rPr lang="en-US" sz="2000" b="0" i="0" u="sng" strike="noStrike" dirty="0">
                          <a:solidFill>
                            <a:srgbClr val="000000"/>
                          </a:solidFill>
                          <a:effectLst/>
                          <a:latin typeface="Times New Roman" panose="02020603050405020304" pitchFamily="18" charset="0"/>
                          <a:cs typeface="Times New Roman" panose="02020603050405020304" pitchFamily="18" charset="0"/>
                        </a:rPr>
                        <a:t>Competency</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Operating Rev/Exp</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GF 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3-5 yr Avg., 6m Actual</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All - Easy But Not Assured</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Intergovernmental Rev/Exp</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LGA / Grants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Regulations / Legislation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All - Legal Requirement</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Capital Projects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10-20 year Horizon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Most - $ to Engineer</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638346">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Capital Maint./Replacement</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Levy / Rates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20 year Horizon</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Few - Difficult **</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638346">
                <a:tc gridSpan="4">
                  <a:txBody>
                    <a:bodyPr/>
                    <a:lstStyle/>
                    <a:p>
                      <a:pPr algn="l" fontAlgn="b"/>
                      <a:r>
                        <a:rPr lang="en-US" sz="2000" b="0" i="0" u="none" strike="noStrike" dirty="0">
                          <a:solidFill>
                            <a:srgbClr val="000000"/>
                          </a:solidFill>
                          <a:effectLst/>
                          <a:latin typeface="Times New Roman" panose="02020603050405020304" pitchFamily="18" charset="0"/>
                          <a:cs typeface="Times New Roman" panose="02020603050405020304" pitchFamily="18" charset="0"/>
                        </a:rPr>
                        <a:t>** Largest Available Marginal Competitive Advantage</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494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Property Tax Calculation</a:t>
            </a:r>
          </a:p>
        </p:txBody>
      </p:sp>
      <p:sp>
        <p:nvSpPr>
          <p:cNvPr id="3" name="Content Placeholder 2"/>
          <p:cNvSpPr>
            <a:spLocks noGrp="1"/>
          </p:cNvSpPr>
          <p:nvPr>
            <p:ph idx="1"/>
          </p:nvPr>
        </p:nvSpPr>
        <p:spPr>
          <a:xfrm>
            <a:off x="838200" y="1610686"/>
            <a:ext cx="10515600" cy="5100507"/>
          </a:xfrm>
        </p:spPr>
        <p:txBody>
          <a:bodyPr>
            <a:normAutofit/>
          </a:bodyPr>
          <a:lstStyle/>
          <a:p>
            <a:pPr>
              <a:lnSpc>
                <a:spcPct val="110000"/>
              </a:lnSpc>
            </a:pPr>
            <a:r>
              <a:rPr lang="en-US" sz="2400" dirty="0"/>
              <a:t>Why Tax Rate Is More Important Than Levy Amount</a:t>
            </a:r>
          </a:p>
          <a:p>
            <a:pPr>
              <a:lnSpc>
                <a:spcPct val="110000"/>
              </a:lnSpc>
            </a:pPr>
            <a:r>
              <a:rPr lang="en-US" sz="2400" dirty="0"/>
              <a:t>Levy Will Always Go Up Over Time</a:t>
            </a:r>
          </a:p>
          <a:p>
            <a:pPr>
              <a:lnSpc>
                <a:spcPct val="110000"/>
              </a:lnSpc>
            </a:pPr>
            <a:endParaRPr lang="en-US" sz="2400" dirty="0"/>
          </a:p>
          <a:p>
            <a:pPr>
              <a:lnSpc>
                <a:spcPct val="110000"/>
              </a:lnSpc>
            </a:pPr>
            <a:r>
              <a:rPr lang="en-US" sz="2400" dirty="0"/>
              <a:t>Tax Rate Provides Better Comparison Between Cities And Years</a:t>
            </a:r>
          </a:p>
          <a:p>
            <a:pPr>
              <a:lnSpc>
                <a:spcPct val="110000"/>
              </a:lnSpc>
            </a:pPr>
            <a:endParaRPr lang="en-US" sz="2400" dirty="0"/>
          </a:p>
          <a:p>
            <a:pPr>
              <a:lnSpc>
                <a:spcPct val="110000"/>
              </a:lnSpc>
            </a:pPr>
            <a:r>
              <a:rPr lang="en-US" sz="2400" dirty="0"/>
              <a:t>Tax Rate = Levy / Tax Capacity (Adjusted Market Value)</a:t>
            </a:r>
          </a:p>
          <a:p>
            <a:pPr>
              <a:lnSpc>
                <a:spcPct val="110000"/>
              </a:lnSpc>
            </a:pPr>
            <a:r>
              <a:rPr lang="en-US" sz="2400" dirty="0"/>
              <a:t>Property Value X Tax Rate = Property Taxes</a:t>
            </a:r>
          </a:p>
          <a:p>
            <a:pPr>
              <a:lnSpc>
                <a:spcPct val="110000"/>
              </a:lnSpc>
            </a:pPr>
            <a:endParaRPr lang="en-US" sz="1800" dirty="0"/>
          </a:p>
          <a:p>
            <a:pPr>
              <a:lnSpc>
                <a:spcPct val="110000"/>
              </a:lnSpc>
            </a:pPr>
            <a:r>
              <a:rPr lang="en-US" sz="1800" dirty="0"/>
              <a:t>Property owners can appeal the assessed value of their property at the annual Local (April) or County (June) Board of Equalization Meeting.  Appeals affect the coming tax year, not current tax year.</a:t>
            </a:r>
          </a:p>
          <a:p>
            <a:endParaRPr lang="en-US" dirty="0"/>
          </a:p>
          <a:p>
            <a:endParaRPr lang="en-US" dirty="0"/>
          </a:p>
        </p:txBody>
      </p:sp>
    </p:spTree>
    <p:extLst>
      <p:ext uri="{BB962C8B-B14F-4D97-AF65-F5344CB8AC3E}">
        <p14:creationId xmlns:p14="http://schemas.microsoft.com/office/powerpoint/2010/main" val="1176247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90D5458-404C-4C35-8C0B-A15E9082883A}"/>
              </a:ext>
            </a:extLst>
          </p:cNvPr>
          <p:cNvSpPr txBox="1"/>
          <p:nvPr/>
        </p:nvSpPr>
        <p:spPr>
          <a:xfrm>
            <a:off x="9957732" y="1384183"/>
            <a:ext cx="188038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TMV=EMV Less Exclusions</a:t>
            </a:r>
          </a:p>
        </p:txBody>
      </p:sp>
      <p:sp>
        <p:nvSpPr>
          <p:cNvPr id="17" name="TextBox 16">
            <a:extLst>
              <a:ext uri="{FF2B5EF4-FFF2-40B4-BE49-F238E27FC236}">
                <a16:creationId xmlns:a16="http://schemas.microsoft.com/office/drawing/2014/main" id="{7C2CCAAA-B532-4A8E-BADE-CE4DF70CFDE4}"/>
              </a:ext>
            </a:extLst>
          </p:cNvPr>
          <p:cNvSpPr txBox="1"/>
          <p:nvPr/>
        </p:nvSpPr>
        <p:spPr>
          <a:xfrm>
            <a:off x="9986764" y="2466272"/>
            <a:ext cx="185135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Total Amount Originally Proposed</a:t>
            </a:r>
          </a:p>
          <a:p>
            <a:r>
              <a:rPr lang="en-US" sz="1200" dirty="0"/>
              <a:t>by Taxing Jurisdictions (September)</a:t>
            </a:r>
          </a:p>
        </p:txBody>
      </p:sp>
      <p:sp>
        <p:nvSpPr>
          <p:cNvPr id="20" name="TextBox 19">
            <a:extLst>
              <a:ext uri="{FF2B5EF4-FFF2-40B4-BE49-F238E27FC236}">
                <a16:creationId xmlns:a16="http://schemas.microsoft.com/office/drawing/2014/main" id="{CB1EB5FA-BB10-4B30-9335-D0D7C53BD063}"/>
              </a:ext>
            </a:extLst>
          </p:cNvPr>
          <p:cNvSpPr txBox="1"/>
          <p:nvPr/>
        </p:nvSpPr>
        <p:spPr>
          <a:xfrm>
            <a:off x="9986764" y="3429000"/>
            <a:ext cx="185135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Total Amount After Final Adoption</a:t>
            </a:r>
          </a:p>
          <a:p>
            <a:r>
              <a:rPr lang="en-US" sz="1200" dirty="0"/>
              <a:t>By Taxing Jurisdictions (December)</a:t>
            </a:r>
          </a:p>
        </p:txBody>
      </p:sp>
      <p:sp>
        <p:nvSpPr>
          <p:cNvPr id="23" name="TextBox 22">
            <a:extLst>
              <a:ext uri="{FF2B5EF4-FFF2-40B4-BE49-F238E27FC236}">
                <a16:creationId xmlns:a16="http://schemas.microsoft.com/office/drawing/2014/main" id="{362BF488-4DD9-43E9-9D01-344C830EEBB7}"/>
              </a:ext>
            </a:extLst>
          </p:cNvPr>
          <p:cNvSpPr txBox="1"/>
          <p:nvPr/>
        </p:nvSpPr>
        <p:spPr>
          <a:xfrm>
            <a:off x="37455" y="6489437"/>
            <a:ext cx="228331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9.A/B. School District Tax Amount</a:t>
            </a:r>
          </a:p>
        </p:txBody>
      </p:sp>
      <p:sp>
        <p:nvSpPr>
          <p:cNvPr id="26" name="TextBox 25">
            <a:extLst>
              <a:ext uri="{FF2B5EF4-FFF2-40B4-BE49-F238E27FC236}">
                <a16:creationId xmlns:a16="http://schemas.microsoft.com/office/drawing/2014/main" id="{AE95CC22-B14B-45B7-8CAF-397216F3082A}"/>
              </a:ext>
            </a:extLst>
          </p:cNvPr>
          <p:cNvSpPr txBox="1"/>
          <p:nvPr/>
        </p:nvSpPr>
        <p:spPr>
          <a:xfrm>
            <a:off x="168774" y="6129387"/>
            <a:ext cx="1352806"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7. City Tax Amount</a:t>
            </a:r>
          </a:p>
        </p:txBody>
      </p:sp>
      <p:sp>
        <p:nvSpPr>
          <p:cNvPr id="29" name="TextBox 28">
            <a:extLst>
              <a:ext uri="{FF2B5EF4-FFF2-40B4-BE49-F238E27FC236}">
                <a16:creationId xmlns:a16="http://schemas.microsoft.com/office/drawing/2014/main" id="{904AC203-4CEF-41BC-A5F8-4C55A7C88137}"/>
              </a:ext>
            </a:extLst>
          </p:cNvPr>
          <p:cNvSpPr txBox="1"/>
          <p:nvPr/>
        </p:nvSpPr>
        <p:spPr>
          <a:xfrm>
            <a:off x="168774" y="5677773"/>
            <a:ext cx="1558183"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6. County Tax Amount</a:t>
            </a:r>
          </a:p>
        </p:txBody>
      </p:sp>
      <p:sp>
        <p:nvSpPr>
          <p:cNvPr id="32" name="TextBox 31">
            <a:extLst>
              <a:ext uri="{FF2B5EF4-FFF2-40B4-BE49-F238E27FC236}">
                <a16:creationId xmlns:a16="http://schemas.microsoft.com/office/drawing/2014/main" id="{242C4F05-F213-4764-90D0-B95AB70BF81A}"/>
              </a:ext>
            </a:extLst>
          </p:cNvPr>
          <p:cNvSpPr txBox="1"/>
          <p:nvPr/>
        </p:nvSpPr>
        <p:spPr>
          <a:xfrm>
            <a:off x="10010824" y="4391728"/>
            <a:ext cx="182729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200" dirty="0"/>
              <a:t>10. East Central Regional</a:t>
            </a:r>
          </a:p>
          <a:p>
            <a:r>
              <a:rPr lang="en-US" sz="1200" dirty="0"/>
              <a:t>Development Commission</a:t>
            </a:r>
          </a:p>
        </p:txBody>
      </p:sp>
      <p:pic>
        <p:nvPicPr>
          <p:cNvPr id="40" name="Content Placeholder 39">
            <a:extLst>
              <a:ext uri="{FF2B5EF4-FFF2-40B4-BE49-F238E27FC236}">
                <a16:creationId xmlns:a16="http://schemas.microsoft.com/office/drawing/2014/main" id="{0E815A5C-8F50-4D61-9F1D-4139406F257A}"/>
              </a:ext>
            </a:extLst>
          </p:cNvPr>
          <p:cNvPicPr>
            <a:picLocks noGrp="1" noChangeAspect="1"/>
          </p:cNvPicPr>
          <p:nvPr>
            <p:ph idx="1"/>
          </p:nvPr>
        </p:nvPicPr>
        <p:blipFill>
          <a:blip r:embed="rId2"/>
          <a:stretch>
            <a:fillRect/>
          </a:stretch>
        </p:blipFill>
        <p:spPr>
          <a:xfrm>
            <a:off x="2338836" y="-60730"/>
            <a:ext cx="7592410" cy="6979460"/>
          </a:xfrm>
          <a:prstGeom prst="rect">
            <a:avLst/>
          </a:prstGeom>
        </p:spPr>
      </p:pic>
      <p:sp>
        <p:nvSpPr>
          <p:cNvPr id="10" name="TextBox 9">
            <a:extLst>
              <a:ext uri="{FF2B5EF4-FFF2-40B4-BE49-F238E27FC236}">
                <a16:creationId xmlns:a16="http://schemas.microsoft.com/office/drawing/2014/main" id="{3A1CDE96-0D0D-497A-B4DA-F35BC6913703}"/>
              </a:ext>
            </a:extLst>
          </p:cNvPr>
          <p:cNvSpPr txBox="1"/>
          <p:nvPr/>
        </p:nvSpPr>
        <p:spPr>
          <a:xfrm>
            <a:off x="9957732" y="251670"/>
            <a:ext cx="195717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Value Determined by County Assessor, 90-105% of Fair Market Value by Statute</a:t>
            </a:r>
          </a:p>
        </p:txBody>
      </p:sp>
      <p:cxnSp>
        <p:nvCxnSpPr>
          <p:cNvPr id="12" name="Straight Arrow Connector 11">
            <a:extLst>
              <a:ext uri="{FF2B5EF4-FFF2-40B4-BE49-F238E27FC236}">
                <a16:creationId xmlns:a16="http://schemas.microsoft.com/office/drawing/2014/main" id="{DC276B68-1977-469D-BDEC-5F114E4A442A}"/>
              </a:ext>
            </a:extLst>
          </p:cNvPr>
          <p:cNvCxnSpPr>
            <a:cxnSpLocks/>
            <a:stCxn id="10" idx="1"/>
          </p:cNvCxnSpPr>
          <p:nvPr/>
        </p:nvCxnSpPr>
        <p:spPr>
          <a:xfrm flipH="1">
            <a:off x="9739620" y="574836"/>
            <a:ext cx="218112" cy="2137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99BA9EDA-2D74-4676-A005-F2969ECC732D}"/>
              </a:ext>
            </a:extLst>
          </p:cNvPr>
          <p:cNvCxnSpPr>
            <a:stCxn id="14" idx="1"/>
          </p:cNvCxnSpPr>
          <p:nvPr/>
        </p:nvCxnSpPr>
        <p:spPr>
          <a:xfrm flipH="1" flipV="1">
            <a:off x="9739620" y="1363401"/>
            <a:ext cx="218112" cy="159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ABC8ABA2-8E44-438E-AE5B-FB411EF7E80C}"/>
              </a:ext>
            </a:extLst>
          </p:cNvPr>
          <p:cNvCxnSpPr>
            <a:cxnSpLocks/>
            <a:stCxn id="17" idx="1"/>
          </p:cNvCxnSpPr>
          <p:nvPr/>
        </p:nvCxnSpPr>
        <p:spPr>
          <a:xfrm flipH="1" flipV="1">
            <a:off x="9662234" y="2618307"/>
            <a:ext cx="324530" cy="263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E383F06-5253-47A7-8DE3-A2FEC6ACDC3E}"/>
              </a:ext>
            </a:extLst>
          </p:cNvPr>
          <p:cNvCxnSpPr>
            <a:cxnSpLocks/>
            <a:stCxn id="20" idx="1"/>
          </p:cNvCxnSpPr>
          <p:nvPr/>
        </p:nvCxnSpPr>
        <p:spPr>
          <a:xfrm flipH="1" flipV="1">
            <a:off x="9691266" y="3528789"/>
            <a:ext cx="295498" cy="315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1BD12EC-FA00-4339-A273-1A1DE6BD2E8C}"/>
              </a:ext>
            </a:extLst>
          </p:cNvPr>
          <p:cNvCxnSpPr>
            <a:cxnSpLocks/>
            <a:stCxn id="32" idx="1"/>
          </p:cNvCxnSpPr>
          <p:nvPr/>
        </p:nvCxnSpPr>
        <p:spPr>
          <a:xfrm flipH="1" flipV="1">
            <a:off x="9568873" y="4544291"/>
            <a:ext cx="441951" cy="782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B642D1EF-2A13-4F87-82F5-2D36B0DE450E}"/>
              </a:ext>
            </a:extLst>
          </p:cNvPr>
          <p:cNvCxnSpPr>
            <a:stCxn id="29" idx="3"/>
          </p:cNvCxnSpPr>
          <p:nvPr/>
        </p:nvCxnSpPr>
        <p:spPr>
          <a:xfrm>
            <a:off x="1726957" y="5816273"/>
            <a:ext cx="1168239" cy="2637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B08D3860-6A3B-4531-AE13-B909526937B5}"/>
              </a:ext>
            </a:extLst>
          </p:cNvPr>
          <p:cNvCxnSpPr>
            <a:cxnSpLocks/>
            <a:stCxn id="26" idx="3"/>
          </p:cNvCxnSpPr>
          <p:nvPr/>
        </p:nvCxnSpPr>
        <p:spPr>
          <a:xfrm>
            <a:off x="1521580" y="6267887"/>
            <a:ext cx="1204842" cy="461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4AD8282A-0174-413A-AD14-2CB6D5F84593}"/>
              </a:ext>
            </a:extLst>
          </p:cNvPr>
          <p:cNvCxnSpPr>
            <a:cxnSpLocks/>
            <a:stCxn id="23" idx="3"/>
          </p:cNvCxnSpPr>
          <p:nvPr/>
        </p:nvCxnSpPr>
        <p:spPr>
          <a:xfrm>
            <a:off x="2320772" y="6627937"/>
            <a:ext cx="1026435" cy="329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B40E921E-046D-4BAF-A8E1-FA70D6C0E696}"/>
              </a:ext>
            </a:extLst>
          </p:cNvPr>
          <p:cNvSpPr/>
          <p:nvPr/>
        </p:nvSpPr>
        <p:spPr>
          <a:xfrm>
            <a:off x="2961314" y="1661182"/>
            <a:ext cx="1166069"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3297105-81AE-4CFE-AEA7-B739E14EBF29}"/>
              </a:ext>
            </a:extLst>
          </p:cNvPr>
          <p:cNvSpPr/>
          <p:nvPr/>
        </p:nvSpPr>
        <p:spPr>
          <a:xfrm>
            <a:off x="3402725" y="3844499"/>
            <a:ext cx="1823616"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CB2E30E-D51F-41BC-8915-888EC48F39AA}"/>
              </a:ext>
            </a:extLst>
          </p:cNvPr>
          <p:cNvSpPr/>
          <p:nvPr/>
        </p:nvSpPr>
        <p:spPr>
          <a:xfrm>
            <a:off x="3706612" y="2555389"/>
            <a:ext cx="521439" cy="12583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E6A4F07-D9EA-440B-99AF-189963F10B58}"/>
              </a:ext>
            </a:extLst>
          </p:cNvPr>
          <p:cNvSpPr/>
          <p:nvPr/>
        </p:nvSpPr>
        <p:spPr>
          <a:xfrm>
            <a:off x="3347207" y="1023457"/>
            <a:ext cx="1057013" cy="2179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102F84-CBF3-4410-BFF4-989A15A965BB}"/>
              </a:ext>
            </a:extLst>
          </p:cNvPr>
          <p:cNvSpPr/>
          <p:nvPr/>
        </p:nvSpPr>
        <p:spPr>
          <a:xfrm>
            <a:off x="2650921" y="3020037"/>
            <a:ext cx="3347207" cy="26374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506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Budget Options to Consider</a:t>
            </a:r>
          </a:p>
        </p:txBody>
      </p:sp>
      <p:sp>
        <p:nvSpPr>
          <p:cNvPr id="3" name="Content Placeholder 2"/>
          <p:cNvSpPr>
            <a:spLocks noGrp="1"/>
          </p:cNvSpPr>
          <p:nvPr>
            <p:ph idx="1"/>
          </p:nvPr>
        </p:nvSpPr>
        <p:spPr>
          <a:xfrm>
            <a:off x="838200" y="1825625"/>
            <a:ext cx="10515600" cy="901391"/>
          </a:xfrm>
        </p:spPr>
        <p:txBody>
          <a:bodyPr>
            <a:normAutofit/>
          </a:bodyPr>
          <a:lstStyle/>
          <a:p>
            <a:r>
              <a:rPr lang="en-US" dirty="0"/>
              <a:t>Delaying Street Improvement Projects</a:t>
            </a:r>
          </a:p>
          <a:p>
            <a:pPr lvl="1"/>
            <a:r>
              <a:rPr lang="en-US" dirty="0"/>
              <a:t>All current projects were originally identified in 2010</a:t>
            </a:r>
          </a:p>
        </p:txBody>
      </p:sp>
      <p:sp>
        <p:nvSpPr>
          <p:cNvPr id="5" name="Content Placeholder 2"/>
          <p:cNvSpPr txBox="1">
            <a:spLocks/>
          </p:cNvSpPr>
          <p:nvPr/>
        </p:nvSpPr>
        <p:spPr>
          <a:xfrm>
            <a:off x="838200" y="2861953"/>
            <a:ext cx="10515600" cy="8582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Delay / Eliminate Capital Maint/Replacement Items</a:t>
            </a:r>
          </a:p>
          <a:p>
            <a:pPr lvl="1"/>
            <a:r>
              <a:rPr lang="en-US" dirty="0"/>
              <a:t>All items have been identified as needed</a:t>
            </a:r>
          </a:p>
        </p:txBody>
      </p:sp>
      <p:sp>
        <p:nvSpPr>
          <p:cNvPr id="6" name="Content Placeholder 2"/>
          <p:cNvSpPr txBox="1">
            <a:spLocks/>
          </p:cNvSpPr>
          <p:nvPr/>
        </p:nvSpPr>
        <p:spPr>
          <a:xfrm>
            <a:off x="838200" y="3855124"/>
            <a:ext cx="10515600" cy="1216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Reduce Operating Expenditures</a:t>
            </a:r>
          </a:p>
          <a:p>
            <a:pPr lvl="1"/>
            <a:r>
              <a:rPr lang="en-US" dirty="0"/>
              <a:t>Contracts and other legal obligations limit scope of possible cuts</a:t>
            </a:r>
          </a:p>
        </p:txBody>
      </p:sp>
      <p:sp>
        <p:nvSpPr>
          <p:cNvPr id="7" name="Content Placeholder 2">
            <a:extLst>
              <a:ext uri="{FF2B5EF4-FFF2-40B4-BE49-F238E27FC236}">
                <a16:creationId xmlns:a16="http://schemas.microsoft.com/office/drawing/2014/main" id="{D232B3BD-A25A-406B-B53E-6F9A8C263F5C}"/>
              </a:ext>
            </a:extLst>
          </p:cNvPr>
          <p:cNvSpPr txBox="1">
            <a:spLocks/>
          </p:cNvSpPr>
          <p:nvPr/>
        </p:nvSpPr>
        <p:spPr>
          <a:xfrm>
            <a:off x="838200" y="4866506"/>
            <a:ext cx="10515600" cy="1216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7857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A0C9-0E69-49CD-B5BE-1F86075C057D}"/>
              </a:ext>
            </a:extLst>
          </p:cNvPr>
          <p:cNvSpPr>
            <a:spLocks noGrp="1"/>
          </p:cNvSpPr>
          <p:nvPr>
            <p:ph type="ctrTitle"/>
          </p:nvPr>
        </p:nvSpPr>
        <p:spPr>
          <a:xfrm>
            <a:off x="1524000" y="0"/>
            <a:ext cx="9144000" cy="881928"/>
          </a:xfrm>
        </p:spPr>
        <p:txBody>
          <a:bodyPr>
            <a:normAutofit/>
          </a:bodyPr>
          <a:lstStyle/>
          <a:p>
            <a:r>
              <a:rPr lang="en-US" sz="4400" b="1" dirty="0">
                <a:latin typeface="Times New Roman" panose="02020603050405020304" pitchFamily="18" charset="0"/>
                <a:cs typeface="Times New Roman" panose="02020603050405020304" pitchFamily="18" charset="0"/>
              </a:rPr>
              <a:t>Budget Summary</a:t>
            </a:r>
          </a:p>
        </p:txBody>
      </p:sp>
      <p:graphicFrame>
        <p:nvGraphicFramePr>
          <p:cNvPr id="4" name="Table 3">
            <a:extLst>
              <a:ext uri="{FF2B5EF4-FFF2-40B4-BE49-F238E27FC236}">
                <a16:creationId xmlns:a16="http://schemas.microsoft.com/office/drawing/2014/main" id="{3C5C2C9E-96F3-4552-A11A-9C8F8D5B8D15}"/>
              </a:ext>
            </a:extLst>
          </p:cNvPr>
          <p:cNvGraphicFramePr>
            <a:graphicFrameLocks noGrp="1"/>
          </p:cNvGraphicFramePr>
          <p:nvPr>
            <p:extLst>
              <p:ext uri="{D42A27DB-BD31-4B8C-83A1-F6EECF244321}">
                <p14:modId xmlns:p14="http://schemas.microsoft.com/office/powerpoint/2010/main" val="3826603397"/>
              </p:ext>
            </p:extLst>
          </p:nvPr>
        </p:nvGraphicFramePr>
        <p:xfrm>
          <a:off x="1107347" y="881927"/>
          <a:ext cx="9560652" cy="5694616"/>
        </p:xfrm>
        <a:graphic>
          <a:graphicData uri="http://schemas.openxmlformats.org/drawingml/2006/table">
            <a:tbl>
              <a:tblPr/>
              <a:tblGrid>
                <a:gridCol w="2912603">
                  <a:extLst>
                    <a:ext uri="{9D8B030D-6E8A-4147-A177-3AD203B41FA5}">
                      <a16:colId xmlns:a16="http://schemas.microsoft.com/office/drawing/2014/main" val="3290209345"/>
                    </a:ext>
                  </a:extLst>
                </a:gridCol>
                <a:gridCol w="1149368">
                  <a:extLst>
                    <a:ext uri="{9D8B030D-6E8A-4147-A177-3AD203B41FA5}">
                      <a16:colId xmlns:a16="http://schemas.microsoft.com/office/drawing/2014/main" val="507217891"/>
                    </a:ext>
                  </a:extLst>
                </a:gridCol>
                <a:gridCol w="1162429">
                  <a:extLst>
                    <a:ext uri="{9D8B030D-6E8A-4147-A177-3AD203B41FA5}">
                      <a16:colId xmlns:a16="http://schemas.microsoft.com/office/drawing/2014/main" val="612876614"/>
                    </a:ext>
                  </a:extLst>
                </a:gridCol>
                <a:gridCol w="1084063">
                  <a:extLst>
                    <a:ext uri="{9D8B030D-6E8A-4147-A177-3AD203B41FA5}">
                      <a16:colId xmlns:a16="http://schemas.microsoft.com/office/drawing/2014/main" val="1971609110"/>
                    </a:ext>
                  </a:extLst>
                </a:gridCol>
                <a:gridCol w="1084063">
                  <a:extLst>
                    <a:ext uri="{9D8B030D-6E8A-4147-A177-3AD203B41FA5}">
                      <a16:colId xmlns:a16="http://schemas.microsoft.com/office/drawing/2014/main" val="2381592800"/>
                    </a:ext>
                  </a:extLst>
                </a:gridCol>
                <a:gridCol w="1084063">
                  <a:extLst>
                    <a:ext uri="{9D8B030D-6E8A-4147-A177-3AD203B41FA5}">
                      <a16:colId xmlns:a16="http://schemas.microsoft.com/office/drawing/2014/main" val="1276373348"/>
                    </a:ext>
                  </a:extLst>
                </a:gridCol>
                <a:gridCol w="1084063">
                  <a:extLst>
                    <a:ext uri="{9D8B030D-6E8A-4147-A177-3AD203B41FA5}">
                      <a16:colId xmlns:a16="http://schemas.microsoft.com/office/drawing/2014/main" val="4109704625"/>
                    </a:ext>
                  </a:extLst>
                </a:gridCol>
              </a:tblGrid>
              <a:tr h="117735">
                <a:tc>
                  <a:txBody>
                    <a:bodyPr/>
                    <a:lstStyle/>
                    <a:p>
                      <a:pPr algn="ctr" fontAlgn="b"/>
                      <a:r>
                        <a:rPr lang="en-US" sz="1100" b="1" i="0" u="none" strike="noStrike" dirty="0">
                          <a:solidFill>
                            <a:srgbClr val="000000"/>
                          </a:solidFill>
                          <a:effectLst/>
                          <a:latin typeface="Calibri" panose="020F0502020204030204" pitchFamily="34" charset="0"/>
                        </a:rPr>
                        <a:t>Title / Detail</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2023 PROPOSED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2022 BUDGET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2021 BUDGET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2021 ACTUAL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 2020 ACTUAL </a:t>
                      </a:r>
                    </a:p>
                  </a:txBody>
                  <a:tcPr marL="0" marR="0" marT="0" marB="0" anchor="b">
                    <a:lnL>
                      <a:noFill/>
                    </a:lnL>
                    <a:lnR>
                      <a:noFill/>
                    </a:lnR>
                    <a:lnT>
                      <a:noFill/>
                    </a:lnT>
                    <a:lnB>
                      <a:noFill/>
                    </a:lnB>
                  </a:tcPr>
                </a:tc>
                <a:tc>
                  <a:txBody>
                    <a:bodyPr/>
                    <a:lstStyle/>
                    <a:p>
                      <a:pPr algn="ctr" fontAlgn="b"/>
                      <a:r>
                        <a:rPr lang="en-US" sz="1100" b="1" i="0" u="none" strike="noStrike" dirty="0">
                          <a:solidFill>
                            <a:srgbClr val="000000"/>
                          </a:solidFill>
                          <a:effectLst/>
                          <a:latin typeface="Calibri" panose="020F0502020204030204" pitchFamily="34" charset="0"/>
                        </a:rPr>
                        <a:t>2019 ACTUAL</a:t>
                      </a:r>
                    </a:p>
                  </a:txBody>
                  <a:tcPr marL="0" marR="0" marT="0" marB="0" anchor="b">
                    <a:lnL>
                      <a:noFill/>
                    </a:lnL>
                    <a:lnR>
                      <a:noFill/>
                    </a:lnR>
                    <a:lnT>
                      <a:noFill/>
                    </a:lnT>
                    <a:lnB>
                      <a:noFill/>
                    </a:lnB>
                  </a:tcPr>
                </a:tc>
                <a:extLst>
                  <a:ext uri="{0D108BD9-81ED-4DB2-BD59-A6C34878D82A}">
                    <a16:rowId xmlns:a16="http://schemas.microsoft.com/office/drawing/2014/main" val="3472106734"/>
                  </a:ext>
                </a:extLst>
              </a:tr>
              <a:tr h="212576">
                <a:tc>
                  <a:txBody>
                    <a:bodyPr/>
                    <a:lstStyle/>
                    <a:p>
                      <a:pPr algn="l" fontAlgn="b"/>
                      <a:r>
                        <a:rPr lang="en-US" sz="1100" b="0" i="0" u="none" strike="noStrike">
                          <a:solidFill>
                            <a:srgbClr val="000000"/>
                          </a:solidFill>
                          <a:effectLst/>
                          <a:latin typeface="Calibri" panose="020F0502020204030204" pitchFamily="34" charset="0"/>
                        </a:rPr>
                        <a:t>TAXES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2,910,412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2,187,663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1,918,132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1,878,203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1,859,747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1,844,384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3412854"/>
                  </a:ext>
                </a:extLst>
              </a:tr>
              <a:tr h="212576">
                <a:tc>
                  <a:txBody>
                    <a:bodyPr/>
                    <a:lstStyle/>
                    <a:p>
                      <a:pPr algn="l" fontAlgn="b"/>
                      <a:r>
                        <a:rPr lang="en-US" sz="1100" b="0" i="0" u="none" strike="noStrike">
                          <a:solidFill>
                            <a:srgbClr val="000000"/>
                          </a:solidFill>
                          <a:effectLst/>
                          <a:latin typeface="Calibri" panose="020F0502020204030204" pitchFamily="34" charset="0"/>
                        </a:rPr>
                        <a:t>LICENSES/PERMITS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285,525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388,500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350,800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351,751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448,614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348,118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893755"/>
                  </a:ext>
                </a:extLst>
              </a:tr>
              <a:tr h="212576">
                <a:tc>
                  <a:txBody>
                    <a:bodyPr/>
                    <a:lstStyle/>
                    <a:p>
                      <a:pPr algn="l" fontAlgn="b"/>
                      <a:r>
                        <a:rPr lang="en-US" sz="1100" b="0" i="0" u="none" strike="noStrike">
                          <a:solidFill>
                            <a:srgbClr val="000000"/>
                          </a:solidFill>
                          <a:effectLst/>
                          <a:latin typeface="Calibri" panose="020F0502020204030204" pitchFamily="34" charset="0"/>
                        </a:rPr>
                        <a:t>INTERGOVERNMENTAL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1,019,918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1,003,593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1,008,198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1,017,502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1,288,115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789,776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56132"/>
                  </a:ext>
                </a:extLst>
              </a:tr>
              <a:tr h="212576">
                <a:tc>
                  <a:txBody>
                    <a:bodyPr/>
                    <a:lstStyle/>
                    <a:p>
                      <a:pPr algn="l" fontAlgn="b"/>
                      <a:r>
                        <a:rPr lang="en-US" sz="1100" b="0" i="0" u="none" strike="noStrike">
                          <a:solidFill>
                            <a:srgbClr val="000000"/>
                          </a:solidFill>
                          <a:effectLst/>
                          <a:latin typeface="Calibri" panose="020F0502020204030204" pitchFamily="34" charset="0"/>
                        </a:rPr>
                        <a:t>CHARGES FOR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165,425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199,400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203,475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179,380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129,488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230,468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024379"/>
                  </a:ext>
                </a:extLst>
              </a:tr>
              <a:tr h="212576">
                <a:tc>
                  <a:txBody>
                    <a:bodyPr/>
                    <a:lstStyle/>
                    <a:p>
                      <a:pPr algn="l" fontAlgn="b"/>
                      <a:r>
                        <a:rPr lang="en-US" sz="1100" b="0" i="0" u="none" strike="noStrike">
                          <a:solidFill>
                            <a:srgbClr val="000000"/>
                          </a:solidFill>
                          <a:effectLst/>
                          <a:latin typeface="Calibri" panose="020F0502020204030204" pitchFamily="34" charset="0"/>
                        </a:rPr>
                        <a:t>FINES AND FORFEITURES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38,850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53,050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33,284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32,756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52,502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0696504"/>
                  </a:ext>
                </a:extLst>
              </a:tr>
              <a:tr h="212576">
                <a:tc>
                  <a:txBody>
                    <a:bodyPr/>
                    <a:lstStyle/>
                    <a:p>
                      <a:pPr algn="l" fontAlgn="b"/>
                      <a:r>
                        <a:rPr lang="en-US" sz="1100" b="0" i="0" u="none" strike="noStrike">
                          <a:solidFill>
                            <a:srgbClr val="000000"/>
                          </a:solidFill>
                          <a:effectLst/>
                          <a:latin typeface="Calibri" panose="020F0502020204030204" pitchFamily="34" charset="0"/>
                        </a:rPr>
                        <a:t>MISCELLANEOUS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51,400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25,662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68,470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74,537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674475"/>
                  </a:ext>
                </a:extLst>
              </a:tr>
              <a:tr h="212576">
                <a:tc>
                  <a:txBody>
                    <a:bodyPr/>
                    <a:lstStyle/>
                    <a:p>
                      <a:pPr algn="l" fontAlgn="b"/>
                      <a:r>
                        <a:rPr lang="en-US" sz="1100" b="0" i="0" u="none" strike="noStrike">
                          <a:solidFill>
                            <a:srgbClr val="000000"/>
                          </a:solidFill>
                          <a:effectLst/>
                          <a:latin typeface="Calibri" panose="020F0502020204030204" pitchFamily="34" charset="0"/>
                        </a:rPr>
                        <a:t>TRANSFERS 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372,605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360,481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486,400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486,400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451,176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369,150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881914"/>
                  </a:ext>
                </a:extLst>
              </a:tr>
              <a:tr h="212576">
                <a:tc>
                  <a:txBody>
                    <a:bodyPr/>
                    <a:lstStyle/>
                    <a:p>
                      <a:pPr algn="l" fontAlgn="b"/>
                      <a:r>
                        <a:rPr lang="en-US" sz="1100" b="1" i="0" u="none" strike="noStrike" dirty="0">
                          <a:solidFill>
                            <a:srgbClr val="000000"/>
                          </a:solidFill>
                          <a:effectLst/>
                          <a:latin typeface="Calibri" panose="020F0502020204030204" pitchFamily="34" charset="0"/>
                        </a:rPr>
                        <a:t>GENERAL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4,827,535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4,274,890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4,018,487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3,972,182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4,278,366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3,708,935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359074"/>
                  </a:ext>
                </a:extLst>
              </a:tr>
              <a:tr h="212576">
                <a:tc>
                  <a:txBody>
                    <a:bodyPr/>
                    <a:lstStyle/>
                    <a:p>
                      <a:pPr algn="l" fontAlgn="b"/>
                      <a:r>
                        <a:rPr lang="en-US" sz="1100" b="0" i="0" u="none" strike="noStrike">
                          <a:solidFill>
                            <a:srgbClr val="000000"/>
                          </a:solidFill>
                          <a:effectLst/>
                          <a:latin typeface="Calibri" panose="020F0502020204030204" pitchFamily="34" charset="0"/>
                        </a:rPr>
                        <a:t>COUNCIL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44,550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40,064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38,719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35,679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40,038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578801"/>
                  </a:ext>
                </a:extLst>
              </a:tr>
              <a:tr h="212576">
                <a:tc>
                  <a:txBody>
                    <a:bodyPr/>
                    <a:lstStyle/>
                    <a:p>
                      <a:pPr algn="l" fontAlgn="b"/>
                      <a:r>
                        <a:rPr lang="en-US" sz="1100" b="0" i="0" u="none" strike="noStrike">
                          <a:solidFill>
                            <a:srgbClr val="000000"/>
                          </a:solidFill>
                          <a:effectLst/>
                          <a:latin typeface="Calibri" panose="020F0502020204030204" pitchFamily="34" charset="0"/>
                        </a:rPr>
                        <a:t>FINANCIAL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633,356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592,270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561,411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541,295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515,328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490,416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2236"/>
                  </a:ext>
                </a:extLst>
              </a:tr>
              <a:tr h="212576">
                <a:tc>
                  <a:txBody>
                    <a:bodyPr/>
                    <a:lstStyle/>
                    <a:p>
                      <a:pPr algn="l" fontAlgn="b"/>
                      <a:r>
                        <a:rPr lang="en-US" sz="1100" b="0" i="0" u="none" strike="noStrike">
                          <a:solidFill>
                            <a:srgbClr val="000000"/>
                          </a:solidFill>
                          <a:effectLst/>
                          <a:latin typeface="Calibri" panose="020F0502020204030204" pitchFamily="34" charset="0"/>
                        </a:rPr>
                        <a:t>PLANNING AND ZONING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167,875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160,478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150,093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138,485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133,373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86,632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809757"/>
                  </a:ext>
                </a:extLst>
              </a:tr>
              <a:tr h="212576">
                <a:tc>
                  <a:txBody>
                    <a:bodyPr/>
                    <a:lstStyle/>
                    <a:p>
                      <a:pPr algn="l" fontAlgn="b"/>
                      <a:r>
                        <a:rPr lang="en-US" sz="1100" b="0" i="0" u="none" strike="noStrike">
                          <a:solidFill>
                            <a:srgbClr val="000000"/>
                          </a:solidFill>
                          <a:effectLst/>
                          <a:latin typeface="Calibri" panose="020F0502020204030204" pitchFamily="34" charset="0"/>
                        </a:rPr>
                        <a:t>MUNICIPAL BUILDING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50,835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38,140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39,654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49,593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38,153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54,234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509119"/>
                  </a:ext>
                </a:extLst>
              </a:tr>
              <a:tr h="212576">
                <a:tc>
                  <a:txBody>
                    <a:bodyPr/>
                    <a:lstStyle/>
                    <a:p>
                      <a:pPr algn="l" fontAlgn="b"/>
                      <a:r>
                        <a:rPr lang="en-US" sz="1100" b="0" i="0" u="none" strike="noStrike">
                          <a:solidFill>
                            <a:srgbClr val="000000"/>
                          </a:solidFill>
                          <a:effectLst/>
                          <a:latin typeface="Calibri" panose="020F0502020204030204" pitchFamily="34" charset="0"/>
                        </a:rPr>
                        <a:t>POLICE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2,021,860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1,863,451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1,743,607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1,683,863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1,411,553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1,397,350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206578"/>
                  </a:ext>
                </a:extLst>
              </a:tr>
              <a:tr h="212576">
                <a:tc>
                  <a:txBody>
                    <a:bodyPr/>
                    <a:lstStyle/>
                    <a:p>
                      <a:pPr algn="l" fontAlgn="b"/>
                      <a:r>
                        <a:rPr lang="en-US" sz="1100" b="0" i="0" u="none" strike="noStrike" dirty="0">
                          <a:solidFill>
                            <a:srgbClr val="000000"/>
                          </a:solidFill>
                          <a:effectLst/>
                          <a:latin typeface="Calibri" panose="020F0502020204030204" pitchFamily="34" charset="0"/>
                        </a:rPr>
                        <a:t>FIRE PROTECTION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304,300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273,600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257,990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253,972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244,229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234,663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872803"/>
                  </a:ext>
                </a:extLst>
              </a:tr>
              <a:tr h="212576">
                <a:tc>
                  <a:txBody>
                    <a:bodyPr/>
                    <a:lstStyle/>
                    <a:p>
                      <a:pPr algn="l" fontAlgn="b"/>
                      <a:r>
                        <a:rPr lang="en-US" sz="1100" b="0" i="0" u="none" strike="noStrike">
                          <a:solidFill>
                            <a:srgbClr val="000000"/>
                          </a:solidFill>
                          <a:effectLst/>
                          <a:latin typeface="Calibri" panose="020F0502020204030204" pitchFamily="34" charset="0"/>
                        </a:rPr>
                        <a:t>BUILDING INSPECTION ADMIN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295,890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278,382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192,707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223,386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398,040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351,585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484549"/>
                  </a:ext>
                </a:extLst>
              </a:tr>
              <a:tr h="212576">
                <a:tc>
                  <a:txBody>
                    <a:bodyPr/>
                    <a:lstStyle/>
                    <a:p>
                      <a:pPr algn="l" fontAlgn="b"/>
                      <a:r>
                        <a:rPr lang="en-US" sz="1100" b="0" i="0" u="none" strike="noStrike">
                          <a:solidFill>
                            <a:srgbClr val="000000"/>
                          </a:solidFill>
                          <a:effectLst/>
                          <a:latin typeface="Calibri" panose="020F0502020204030204" pitchFamily="34" charset="0"/>
                        </a:rPr>
                        <a:t>CIVIL DEFENSE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2,140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134173"/>
                  </a:ext>
                </a:extLst>
              </a:tr>
              <a:tr h="212576">
                <a:tc>
                  <a:txBody>
                    <a:bodyPr/>
                    <a:lstStyle/>
                    <a:p>
                      <a:pPr algn="l" fontAlgn="b"/>
                      <a:r>
                        <a:rPr lang="en-US" sz="1100" b="0" i="0" u="none" strike="noStrike">
                          <a:solidFill>
                            <a:srgbClr val="000000"/>
                          </a:solidFill>
                          <a:effectLst/>
                          <a:latin typeface="Calibri" panose="020F0502020204030204" pitchFamily="34" charset="0"/>
                        </a:rPr>
                        <a:t>ANIMAL CONTROL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3,071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6179150"/>
                  </a:ext>
                </a:extLst>
              </a:tr>
              <a:tr h="212576">
                <a:tc>
                  <a:txBody>
                    <a:bodyPr/>
                    <a:lstStyle/>
                    <a:p>
                      <a:pPr algn="l" fontAlgn="b"/>
                      <a:r>
                        <a:rPr lang="en-US" sz="1100" b="0" i="0" u="none" strike="noStrike">
                          <a:solidFill>
                            <a:srgbClr val="000000"/>
                          </a:solidFill>
                          <a:effectLst/>
                          <a:latin typeface="Calibri" panose="020F0502020204030204" pitchFamily="34" charset="0"/>
                        </a:rPr>
                        <a:t>GENERAL CITY MAINTENANCE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68,080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60,995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58,436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53,649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45,824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43,426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54485"/>
                  </a:ext>
                </a:extLst>
              </a:tr>
              <a:tr h="212576">
                <a:tc>
                  <a:txBody>
                    <a:bodyPr/>
                    <a:lstStyle/>
                    <a:p>
                      <a:pPr algn="l" fontAlgn="b"/>
                      <a:r>
                        <a:rPr lang="en-US" sz="1100" b="0" i="0" u="none" strike="noStrike">
                          <a:solidFill>
                            <a:srgbClr val="000000"/>
                          </a:solidFill>
                          <a:effectLst/>
                          <a:latin typeface="Calibri" panose="020F0502020204030204" pitchFamily="34" charset="0"/>
                        </a:rPr>
                        <a:t>HWYS, STREETS, &amp; ROADS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461,360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424,054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382,949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329,138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344,865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395,418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81533"/>
                  </a:ext>
                </a:extLst>
              </a:tr>
              <a:tr h="212576">
                <a:tc>
                  <a:txBody>
                    <a:bodyPr/>
                    <a:lstStyle/>
                    <a:p>
                      <a:pPr algn="l" fontAlgn="b"/>
                      <a:r>
                        <a:rPr lang="en-US" sz="1100" b="0" i="0" u="none" strike="noStrike">
                          <a:solidFill>
                            <a:srgbClr val="000000"/>
                          </a:solidFill>
                          <a:effectLst/>
                          <a:latin typeface="Calibri" panose="020F0502020204030204" pitchFamily="34" charset="0"/>
                        </a:rPr>
                        <a:t>STREET LIGHTING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56,100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53,500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51,130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58,434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53,811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48,239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656247"/>
                  </a:ext>
                </a:extLst>
              </a:tr>
              <a:tr h="212576">
                <a:tc>
                  <a:txBody>
                    <a:bodyPr/>
                    <a:lstStyle/>
                    <a:p>
                      <a:pPr algn="l" fontAlgn="b"/>
                      <a:r>
                        <a:rPr lang="en-US" sz="1100" b="0" i="0" u="none" strike="noStrike">
                          <a:solidFill>
                            <a:srgbClr val="000000"/>
                          </a:solidFill>
                          <a:effectLst/>
                          <a:latin typeface="Calibri" panose="020F0502020204030204" pitchFamily="34" charset="0"/>
                        </a:rPr>
                        <a:t>SANITATION ADMINISTRATION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26,450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24,875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23,633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23,023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17,060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182686"/>
                  </a:ext>
                </a:extLst>
              </a:tr>
              <a:tr h="212576">
                <a:tc>
                  <a:txBody>
                    <a:bodyPr/>
                    <a:lstStyle/>
                    <a:p>
                      <a:pPr algn="l" fontAlgn="b"/>
                      <a:r>
                        <a:rPr lang="en-US" sz="1100" b="0" i="0" u="none" strike="noStrike">
                          <a:solidFill>
                            <a:srgbClr val="000000"/>
                          </a:solidFill>
                          <a:effectLst/>
                          <a:latin typeface="Calibri" panose="020F0502020204030204" pitchFamily="34" charset="0"/>
                        </a:rPr>
                        <a:t>PARK,REC,CULTURE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453,485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406,920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371,307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338,477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333,074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319,906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524831"/>
                  </a:ext>
                </a:extLst>
              </a:tr>
              <a:tr h="212576">
                <a:tc>
                  <a:txBody>
                    <a:bodyPr/>
                    <a:lstStyle/>
                    <a:p>
                      <a:pPr algn="l" fontAlgn="b"/>
                      <a:r>
                        <a:rPr lang="en-US" sz="1100" b="0" i="0" u="none" strike="noStrike">
                          <a:solidFill>
                            <a:srgbClr val="000000"/>
                          </a:solidFill>
                          <a:effectLst/>
                          <a:latin typeface="Calibri" panose="020F0502020204030204" pitchFamily="34" charset="0"/>
                        </a:rPr>
                        <a:t>TRANSFERS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50,825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25,765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28,944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152,284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282945"/>
                  </a:ext>
                </a:extLst>
              </a:tr>
              <a:tr h="212576">
                <a:tc>
                  <a:txBody>
                    <a:bodyPr/>
                    <a:lstStyle/>
                    <a:p>
                      <a:pPr algn="l" fontAlgn="b"/>
                      <a:r>
                        <a:rPr lang="en-US" sz="1100" b="0" i="0" u="none" strike="noStrike">
                          <a:solidFill>
                            <a:srgbClr val="000000"/>
                          </a:solidFill>
                          <a:effectLst/>
                          <a:latin typeface="Calibri" panose="020F0502020204030204" pitchFamily="34" charset="0"/>
                        </a:rPr>
                        <a:t>MISCELLANEOUS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15,460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14,885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13,852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14,986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363,183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124,229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2125"/>
                  </a:ext>
                </a:extLst>
              </a:tr>
              <a:tr h="212576">
                <a:tc>
                  <a:txBody>
                    <a:bodyPr/>
                    <a:lstStyle/>
                    <a:p>
                      <a:pPr algn="l" fontAlgn="b"/>
                      <a:r>
                        <a:rPr lang="en-US" sz="1100" b="1" i="0" u="none" strike="noStrike" dirty="0">
                          <a:solidFill>
                            <a:srgbClr val="000000"/>
                          </a:solidFill>
                          <a:effectLst/>
                          <a:latin typeface="Calibri" panose="020F0502020204030204" pitchFamily="34" charset="0"/>
                        </a:rPr>
                        <a:t>GENERAL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4,661,356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4,274,889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3,933,488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3,762,902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4,027,252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               4,008,386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403691"/>
                  </a:ext>
                </a:extLst>
              </a:tr>
              <a:tr h="212576">
                <a:tc>
                  <a:txBody>
                    <a:bodyPr/>
                    <a:lstStyle/>
                    <a:p>
                      <a:pPr algn="l" fontAlgn="b"/>
                      <a:r>
                        <a:rPr lang="en-US" sz="1100" b="1" i="0" u="none" strike="noStrike">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166,179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84,999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209,280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251,114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Calibri" panose="020F0502020204030204" pitchFamily="34" charset="0"/>
                        </a:rPr>
                        <a:t>                (299,451)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834388"/>
                  </a:ext>
                </a:extLst>
              </a:tr>
            </a:tbl>
          </a:graphicData>
        </a:graphic>
      </p:graphicFrame>
    </p:spTree>
    <p:extLst>
      <p:ext uri="{BB962C8B-B14F-4D97-AF65-F5344CB8AC3E}">
        <p14:creationId xmlns:p14="http://schemas.microsoft.com/office/powerpoint/2010/main" val="126611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A0C9-0E69-49CD-B5BE-1F86075C057D}"/>
              </a:ext>
            </a:extLst>
          </p:cNvPr>
          <p:cNvSpPr>
            <a:spLocks noGrp="1"/>
          </p:cNvSpPr>
          <p:nvPr>
            <p:ph type="ctrTitle"/>
          </p:nvPr>
        </p:nvSpPr>
        <p:spPr>
          <a:xfrm>
            <a:off x="1524000" y="0"/>
            <a:ext cx="9144000" cy="881928"/>
          </a:xfrm>
        </p:spPr>
        <p:txBody>
          <a:bodyPr>
            <a:normAutofit/>
          </a:bodyPr>
          <a:lstStyle/>
          <a:p>
            <a:r>
              <a:rPr lang="en-US" sz="4400" b="1" dirty="0">
                <a:latin typeface="Times New Roman" panose="02020603050405020304" pitchFamily="18" charset="0"/>
                <a:cs typeface="Times New Roman" panose="02020603050405020304" pitchFamily="18" charset="0"/>
              </a:rPr>
              <a:t>Budget Summary</a:t>
            </a:r>
          </a:p>
        </p:txBody>
      </p:sp>
      <p:graphicFrame>
        <p:nvGraphicFramePr>
          <p:cNvPr id="3" name="Table 2">
            <a:extLst>
              <a:ext uri="{FF2B5EF4-FFF2-40B4-BE49-F238E27FC236}">
                <a16:creationId xmlns:a16="http://schemas.microsoft.com/office/drawing/2014/main" id="{105460A0-08FE-485D-93C9-A47DC7E9EB82}"/>
              </a:ext>
            </a:extLst>
          </p:cNvPr>
          <p:cNvGraphicFramePr>
            <a:graphicFrameLocks noGrp="1"/>
          </p:cNvGraphicFramePr>
          <p:nvPr>
            <p:extLst>
              <p:ext uri="{D42A27DB-BD31-4B8C-83A1-F6EECF244321}">
                <p14:modId xmlns:p14="http://schemas.microsoft.com/office/powerpoint/2010/main" val="2633729600"/>
              </p:ext>
            </p:extLst>
          </p:nvPr>
        </p:nvGraphicFramePr>
        <p:xfrm>
          <a:off x="1524001" y="936087"/>
          <a:ext cx="9143998" cy="5718456"/>
        </p:xfrm>
        <a:graphic>
          <a:graphicData uri="http://schemas.openxmlformats.org/drawingml/2006/table">
            <a:tbl>
              <a:tblPr/>
              <a:tblGrid>
                <a:gridCol w="2785671">
                  <a:extLst>
                    <a:ext uri="{9D8B030D-6E8A-4147-A177-3AD203B41FA5}">
                      <a16:colId xmlns:a16="http://schemas.microsoft.com/office/drawing/2014/main" val="2212363650"/>
                    </a:ext>
                  </a:extLst>
                </a:gridCol>
                <a:gridCol w="1099278">
                  <a:extLst>
                    <a:ext uri="{9D8B030D-6E8A-4147-A177-3AD203B41FA5}">
                      <a16:colId xmlns:a16="http://schemas.microsoft.com/office/drawing/2014/main" val="639499733"/>
                    </a:ext>
                  </a:extLst>
                </a:gridCol>
                <a:gridCol w="1111769">
                  <a:extLst>
                    <a:ext uri="{9D8B030D-6E8A-4147-A177-3AD203B41FA5}">
                      <a16:colId xmlns:a16="http://schemas.microsoft.com/office/drawing/2014/main" val="466381157"/>
                    </a:ext>
                  </a:extLst>
                </a:gridCol>
                <a:gridCol w="1036820">
                  <a:extLst>
                    <a:ext uri="{9D8B030D-6E8A-4147-A177-3AD203B41FA5}">
                      <a16:colId xmlns:a16="http://schemas.microsoft.com/office/drawing/2014/main" val="3924008362"/>
                    </a:ext>
                  </a:extLst>
                </a:gridCol>
                <a:gridCol w="1036820">
                  <a:extLst>
                    <a:ext uri="{9D8B030D-6E8A-4147-A177-3AD203B41FA5}">
                      <a16:colId xmlns:a16="http://schemas.microsoft.com/office/drawing/2014/main" val="578125831"/>
                    </a:ext>
                  </a:extLst>
                </a:gridCol>
                <a:gridCol w="1036820">
                  <a:extLst>
                    <a:ext uri="{9D8B030D-6E8A-4147-A177-3AD203B41FA5}">
                      <a16:colId xmlns:a16="http://schemas.microsoft.com/office/drawing/2014/main" val="343016300"/>
                    </a:ext>
                  </a:extLst>
                </a:gridCol>
                <a:gridCol w="1036820">
                  <a:extLst>
                    <a:ext uri="{9D8B030D-6E8A-4147-A177-3AD203B41FA5}">
                      <a16:colId xmlns:a16="http://schemas.microsoft.com/office/drawing/2014/main" val="2907239454"/>
                    </a:ext>
                  </a:extLst>
                </a:gridCol>
              </a:tblGrid>
              <a:tr h="111426">
                <a:tc>
                  <a:txBody>
                    <a:bodyPr/>
                    <a:lstStyle/>
                    <a:p>
                      <a:pPr algn="ctr" fontAlgn="b"/>
                      <a:r>
                        <a:rPr lang="en-US" sz="1050" b="1" i="0" u="none" strike="noStrike" dirty="0">
                          <a:solidFill>
                            <a:srgbClr val="000000"/>
                          </a:solidFill>
                          <a:effectLst/>
                          <a:latin typeface="Calibri" panose="020F0502020204030204" pitchFamily="34" charset="0"/>
                        </a:rPr>
                        <a:t>Title / Detail</a:t>
                      </a:r>
                    </a:p>
                  </a:txBody>
                  <a:tcPr marL="0" marR="0" marT="0" marB="0" anchor="b">
                    <a:lnL>
                      <a:noFill/>
                    </a:lnL>
                    <a:lnR>
                      <a:noFill/>
                    </a:lnR>
                    <a:lnT>
                      <a:noFill/>
                    </a:lnT>
                    <a:lnB>
                      <a:noFill/>
                    </a:lnB>
                  </a:tcPr>
                </a:tc>
                <a:tc>
                  <a:txBody>
                    <a:bodyPr/>
                    <a:lstStyle/>
                    <a:p>
                      <a:pPr algn="ctr" fontAlgn="b"/>
                      <a:r>
                        <a:rPr lang="en-US" sz="1050" b="1" i="0" u="none" strike="noStrike" dirty="0">
                          <a:solidFill>
                            <a:srgbClr val="000000"/>
                          </a:solidFill>
                          <a:effectLst/>
                          <a:latin typeface="Calibri" panose="020F0502020204030204" pitchFamily="34" charset="0"/>
                        </a:rPr>
                        <a:t> 2023 PROPOSED </a:t>
                      </a:r>
                    </a:p>
                  </a:txBody>
                  <a:tcPr marL="0" marR="0" marT="0" marB="0" anchor="b">
                    <a:lnL>
                      <a:noFill/>
                    </a:lnL>
                    <a:lnR>
                      <a:noFill/>
                    </a:lnR>
                    <a:lnT>
                      <a:noFill/>
                    </a:lnT>
                    <a:lnB>
                      <a:noFill/>
                    </a:lnB>
                  </a:tcPr>
                </a:tc>
                <a:tc>
                  <a:txBody>
                    <a:bodyPr/>
                    <a:lstStyle/>
                    <a:p>
                      <a:pPr algn="ctr" fontAlgn="b"/>
                      <a:r>
                        <a:rPr lang="en-US" sz="1050" b="1" i="0" u="none" strike="noStrike" dirty="0">
                          <a:solidFill>
                            <a:srgbClr val="000000"/>
                          </a:solidFill>
                          <a:effectLst/>
                          <a:latin typeface="Calibri" panose="020F0502020204030204" pitchFamily="34" charset="0"/>
                        </a:rPr>
                        <a:t> 2022 BUDGET </a:t>
                      </a:r>
                    </a:p>
                  </a:txBody>
                  <a:tcPr marL="0" marR="0" marT="0" marB="0" anchor="b">
                    <a:lnL>
                      <a:noFill/>
                    </a:lnL>
                    <a:lnR>
                      <a:noFill/>
                    </a:lnR>
                    <a:lnT>
                      <a:noFill/>
                    </a:lnT>
                    <a:lnB>
                      <a:noFill/>
                    </a:lnB>
                  </a:tcPr>
                </a:tc>
                <a:tc>
                  <a:txBody>
                    <a:bodyPr/>
                    <a:lstStyle/>
                    <a:p>
                      <a:pPr algn="ctr" fontAlgn="b"/>
                      <a:r>
                        <a:rPr lang="en-US" sz="1050" b="1" i="0" u="none" strike="noStrike">
                          <a:solidFill>
                            <a:srgbClr val="000000"/>
                          </a:solidFill>
                          <a:effectLst/>
                          <a:latin typeface="Calibri" panose="020F0502020204030204" pitchFamily="34" charset="0"/>
                        </a:rPr>
                        <a:t> 2021 BUDGET </a:t>
                      </a:r>
                    </a:p>
                  </a:txBody>
                  <a:tcPr marL="0" marR="0" marT="0" marB="0" anchor="b">
                    <a:lnL>
                      <a:noFill/>
                    </a:lnL>
                    <a:lnR>
                      <a:noFill/>
                    </a:lnR>
                    <a:lnT>
                      <a:noFill/>
                    </a:lnT>
                    <a:lnB>
                      <a:noFill/>
                    </a:lnB>
                  </a:tcPr>
                </a:tc>
                <a:tc>
                  <a:txBody>
                    <a:bodyPr/>
                    <a:lstStyle/>
                    <a:p>
                      <a:pPr algn="ctr" fontAlgn="b"/>
                      <a:r>
                        <a:rPr lang="en-US" sz="1050" b="1" i="0" u="none" strike="noStrike">
                          <a:solidFill>
                            <a:srgbClr val="000000"/>
                          </a:solidFill>
                          <a:effectLst/>
                          <a:latin typeface="Calibri" panose="020F0502020204030204" pitchFamily="34" charset="0"/>
                        </a:rPr>
                        <a:t> 2021 ACTUAL </a:t>
                      </a:r>
                    </a:p>
                  </a:txBody>
                  <a:tcPr marL="0" marR="0" marT="0" marB="0" anchor="b">
                    <a:lnL>
                      <a:noFill/>
                    </a:lnL>
                    <a:lnR>
                      <a:noFill/>
                    </a:lnR>
                    <a:lnT>
                      <a:noFill/>
                    </a:lnT>
                    <a:lnB>
                      <a:noFill/>
                    </a:lnB>
                  </a:tcPr>
                </a:tc>
                <a:tc>
                  <a:txBody>
                    <a:bodyPr/>
                    <a:lstStyle/>
                    <a:p>
                      <a:pPr algn="ctr" fontAlgn="b"/>
                      <a:r>
                        <a:rPr lang="en-US" sz="1050" b="1" i="0" u="none" strike="noStrike">
                          <a:solidFill>
                            <a:srgbClr val="000000"/>
                          </a:solidFill>
                          <a:effectLst/>
                          <a:latin typeface="Calibri" panose="020F0502020204030204" pitchFamily="34" charset="0"/>
                        </a:rPr>
                        <a:t> 2020 ACTUAL </a:t>
                      </a:r>
                    </a:p>
                  </a:txBody>
                  <a:tcPr marL="0" marR="0" marT="0" marB="0" anchor="b">
                    <a:lnL>
                      <a:noFill/>
                    </a:lnL>
                    <a:lnR>
                      <a:noFill/>
                    </a:lnR>
                    <a:lnT>
                      <a:noFill/>
                    </a:lnT>
                    <a:lnB>
                      <a:noFill/>
                    </a:lnB>
                  </a:tcPr>
                </a:tc>
                <a:tc>
                  <a:txBody>
                    <a:bodyPr/>
                    <a:lstStyle/>
                    <a:p>
                      <a:pPr algn="ctr" fontAlgn="b"/>
                      <a:r>
                        <a:rPr lang="en-US" sz="1050" b="1" i="0" u="none" strike="noStrike" dirty="0">
                          <a:solidFill>
                            <a:srgbClr val="000000"/>
                          </a:solidFill>
                          <a:effectLst/>
                          <a:latin typeface="Calibri" panose="020F0502020204030204" pitchFamily="34" charset="0"/>
                        </a:rPr>
                        <a:t>2019 ACTUAL</a:t>
                      </a:r>
                    </a:p>
                  </a:txBody>
                  <a:tcPr marL="0" marR="0" marT="0" marB="0" anchor="b">
                    <a:lnL>
                      <a:noFill/>
                    </a:lnL>
                    <a:lnR>
                      <a:noFill/>
                    </a:lnR>
                    <a:lnT>
                      <a:noFill/>
                    </a:lnT>
                    <a:lnB>
                      <a:noFill/>
                    </a:lnB>
                  </a:tcPr>
                </a:tc>
                <a:extLst>
                  <a:ext uri="{0D108BD9-81ED-4DB2-BD59-A6C34878D82A}">
                    <a16:rowId xmlns:a16="http://schemas.microsoft.com/office/drawing/2014/main" val="2807625372"/>
                  </a:ext>
                </a:extLst>
              </a:tr>
              <a:tr h="205868">
                <a:tc>
                  <a:txBody>
                    <a:bodyPr/>
                    <a:lstStyle/>
                    <a:p>
                      <a:pPr algn="l" fontAlgn="b"/>
                      <a:r>
                        <a:rPr lang="en-US" sz="1050" b="0" i="0" u="none" strike="noStrike">
                          <a:solidFill>
                            <a:srgbClr val="000000"/>
                          </a:solidFill>
                          <a:effectLst/>
                          <a:latin typeface="Calibri" panose="020F0502020204030204" pitchFamily="34" charset="0"/>
                        </a:rPr>
                        <a:t>EDA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134,175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111,448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100,017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105,402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101,322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Calibri" panose="020F0502020204030204" pitchFamily="34" charset="0"/>
                        </a:rPr>
                        <a:t>                  186,485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392979"/>
                  </a:ext>
                </a:extLst>
              </a:tr>
              <a:tr h="205868">
                <a:tc>
                  <a:txBody>
                    <a:bodyPr/>
                    <a:lstStyle/>
                    <a:p>
                      <a:pPr algn="l" fontAlgn="b"/>
                      <a:r>
                        <a:rPr lang="en-US" sz="1050" b="0" i="0" u="none" strike="noStrike">
                          <a:solidFill>
                            <a:srgbClr val="000000"/>
                          </a:solidFill>
                          <a:effectLst/>
                          <a:latin typeface="Calibri" panose="020F0502020204030204" pitchFamily="34" charset="0"/>
                        </a:rPr>
                        <a:t>EDA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134,175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109,351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225,018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228,985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108,227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71,225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478898"/>
                  </a:ext>
                </a:extLst>
              </a:tr>
              <a:tr h="205868">
                <a:tc>
                  <a:txBody>
                    <a:bodyPr/>
                    <a:lstStyle/>
                    <a:p>
                      <a:pPr algn="r" fontAlgn="b"/>
                      <a:r>
                        <a:rPr lang="en-US" sz="1050" b="1" i="0" u="none" strike="noStrike" dirty="0">
                          <a:solidFill>
                            <a:srgbClr val="000000"/>
                          </a:solidFill>
                          <a:effectLst/>
                          <a:latin typeface="Calibri" panose="020F0502020204030204" pitchFamily="34" charset="0"/>
                        </a:rPr>
                        <a:t> 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2,097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(125,001)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(123,583)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(6,905)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115,261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058535"/>
                  </a:ext>
                </a:extLst>
              </a:tr>
              <a:tr h="205868">
                <a:tc>
                  <a:txBody>
                    <a:bodyPr/>
                    <a:lstStyle/>
                    <a:p>
                      <a:pPr algn="l" fontAlgn="b"/>
                      <a:r>
                        <a:rPr lang="en-US" sz="1050" b="0" i="0" u="none" strike="noStrike">
                          <a:solidFill>
                            <a:srgbClr val="000000"/>
                          </a:solidFill>
                          <a:effectLst/>
                          <a:latin typeface="Calibri" panose="020F0502020204030204" pitchFamily="34" charset="0"/>
                        </a:rPr>
                        <a:t>STREET CONSTRUCTION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707,100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402,150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1,358,800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489,725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163,092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44527"/>
                  </a:ext>
                </a:extLst>
              </a:tr>
              <a:tr h="205868">
                <a:tc>
                  <a:txBody>
                    <a:bodyPr/>
                    <a:lstStyle/>
                    <a:p>
                      <a:pPr algn="l" fontAlgn="b"/>
                      <a:r>
                        <a:rPr lang="en-US" sz="1050" b="0" i="0" u="none" strike="noStrike">
                          <a:solidFill>
                            <a:srgbClr val="000000"/>
                          </a:solidFill>
                          <a:effectLst/>
                          <a:latin typeface="Calibri" panose="020F0502020204030204" pitchFamily="34" charset="0"/>
                        </a:rPr>
                        <a:t>STREET CONSTRUCTION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400,000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657,000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1,215,500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753,022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675,253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15,328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348257"/>
                  </a:ext>
                </a:extLst>
              </a:tr>
              <a:tr h="205868">
                <a:tc>
                  <a:txBody>
                    <a:bodyPr/>
                    <a:lstStyle/>
                    <a:p>
                      <a:pPr algn="r" fontAlgn="b"/>
                      <a:r>
                        <a:rPr lang="en-US" sz="1050" b="1" i="0" u="none" strike="noStrike" dirty="0">
                          <a:solidFill>
                            <a:srgbClr val="000000"/>
                          </a:solidFill>
                          <a:effectLst/>
                          <a:latin typeface="Calibri" panose="020F0502020204030204" pitchFamily="34" charset="0"/>
                        </a:rPr>
                        <a:t> 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307,100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(254,850)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143,300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(263,297)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(512,162)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(15,328)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984181"/>
                  </a:ext>
                </a:extLst>
              </a:tr>
              <a:tr h="205868">
                <a:tc>
                  <a:txBody>
                    <a:bodyPr/>
                    <a:lstStyle/>
                    <a:p>
                      <a:pPr algn="l" fontAlgn="b"/>
                      <a:r>
                        <a:rPr lang="en-US" sz="1050" b="0" i="0" u="none" strike="noStrike">
                          <a:solidFill>
                            <a:srgbClr val="000000"/>
                          </a:solidFill>
                          <a:effectLst/>
                          <a:latin typeface="Calibri" panose="020F0502020204030204" pitchFamily="34" charset="0"/>
                        </a:rPr>
                        <a:t>PAVEMENT MANAGEMENT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342,495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336,269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322,778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332,803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319,735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318,440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311285"/>
                  </a:ext>
                </a:extLst>
              </a:tr>
              <a:tr h="205868">
                <a:tc>
                  <a:txBody>
                    <a:bodyPr/>
                    <a:lstStyle/>
                    <a:p>
                      <a:pPr algn="l" fontAlgn="b"/>
                      <a:r>
                        <a:rPr lang="en-US" sz="1050" b="0" i="0" u="none" strike="noStrike">
                          <a:solidFill>
                            <a:srgbClr val="000000"/>
                          </a:solidFill>
                          <a:effectLst/>
                          <a:latin typeface="Calibri" panose="020F0502020204030204" pitchFamily="34" charset="0"/>
                        </a:rPr>
                        <a:t>PAVEMENT MANAGEMENT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285,825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323,750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316,000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294,998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292,477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251,533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428314"/>
                  </a:ext>
                </a:extLst>
              </a:tr>
              <a:tr h="205868">
                <a:tc>
                  <a:txBody>
                    <a:bodyPr/>
                    <a:lstStyle/>
                    <a:p>
                      <a:pPr algn="r" fontAlgn="b"/>
                      <a:r>
                        <a:rPr lang="en-US" sz="1050" b="1" i="0" u="none" strike="noStrike" dirty="0">
                          <a:solidFill>
                            <a:srgbClr val="000000"/>
                          </a:solidFill>
                          <a:effectLst/>
                          <a:latin typeface="Calibri" panose="020F0502020204030204" pitchFamily="34" charset="0"/>
                        </a:rPr>
                        <a:t> 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56,670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12,519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6,778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37,805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27,258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66,906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206940"/>
                  </a:ext>
                </a:extLst>
              </a:tr>
              <a:tr h="205868">
                <a:tc>
                  <a:txBody>
                    <a:bodyPr/>
                    <a:lstStyle/>
                    <a:p>
                      <a:pPr algn="l" fontAlgn="b"/>
                      <a:r>
                        <a:rPr lang="en-US" sz="1050" b="0" i="0" u="none" strike="noStrike">
                          <a:solidFill>
                            <a:srgbClr val="000000"/>
                          </a:solidFill>
                          <a:effectLst/>
                          <a:latin typeface="Calibri" panose="020F0502020204030204" pitchFamily="34" charset="0"/>
                        </a:rPr>
                        <a:t>WATER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1,675,500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1,765,464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1,546,809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1,758,946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2,227,497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1,392,456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725266"/>
                  </a:ext>
                </a:extLst>
              </a:tr>
              <a:tr h="205868">
                <a:tc>
                  <a:txBody>
                    <a:bodyPr/>
                    <a:lstStyle/>
                    <a:p>
                      <a:pPr algn="l" fontAlgn="b"/>
                      <a:r>
                        <a:rPr lang="en-US" sz="1050" b="0" i="0" u="none" strike="noStrike">
                          <a:solidFill>
                            <a:srgbClr val="000000"/>
                          </a:solidFill>
                          <a:effectLst/>
                          <a:latin typeface="Calibri" panose="020F0502020204030204" pitchFamily="34" charset="0"/>
                        </a:rPr>
                        <a:t>WATER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2,733,126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2,186,820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1,967,826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1,084,429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1,003,294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1,337,527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219145"/>
                  </a:ext>
                </a:extLst>
              </a:tr>
              <a:tr h="205868">
                <a:tc>
                  <a:txBody>
                    <a:bodyPr/>
                    <a:lstStyle/>
                    <a:p>
                      <a:pPr algn="r" fontAlgn="b"/>
                      <a:r>
                        <a:rPr lang="en-US" sz="1050" b="1" i="0" u="none" strike="noStrike" dirty="0">
                          <a:solidFill>
                            <a:srgbClr val="000000"/>
                          </a:solidFill>
                          <a:effectLst/>
                          <a:latin typeface="Calibri" panose="020F0502020204030204" pitchFamily="34" charset="0"/>
                        </a:rPr>
                        <a:t> 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(1,057,626)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(421,356)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(421,017)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674,516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1,224,203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54,929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920360"/>
                  </a:ext>
                </a:extLst>
              </a:tr>
              <a:tr h="205868">
                <a:tc>
                  <a:txBody>
                    <a:bodyPr/>
                    <a:lstStyle/>
                    <a:p>
                      <a:pPr algn="l" fontAlgn="b"/>
                      <a:r>
                        <a:rPr lang="en-US" sz="1050" b="0" i="0" u="none" strike="noStrike">
                          <a:solidFill>
                            <a:srgbClr val="000000"/>
                          </a:solidFill>
                          <a:effectLst/>
                          <a:latin typeface="Calibri" panose="020F0502020204030204" pitchFamily="34" charset="0"/>
                        </a:rPr>
                        <a:t>SEWER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1,740,000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2,040,159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1,928,939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1,885,243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2,467,919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1,907,470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667971"/>
                  </a:ext>
                </a:extLst>
              </a:tr>
              <a:tr h="205868">
                <a:tc>
                  <a:txBody>
                    <a:bodyPr/>
                    <a:lstStyle/>
                    <a:p>
                      <a:pPr algn="l" fontAlgn="b"/>
                      <a:r>
                        <a:rPr lang="en-US" sz="1050" b="0" i="0" u="none" strike="noStrike">
                          <a:solidFill>
                            <a:srgbClr val="000000"/>
                          </a:solidFill>
                          <a:effectLst/>
                          <a:latin typeface="Calibri" panose="020F0502020204030204" pitchFamily="34" charset="0"/>
                        </a:rPr>
                        <a:t>SEWER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2,002,844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2,296,896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1,896,089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1,472,253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1,398,612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1,605,614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598980"/>
                  </a:ext>
                </a:extLst>
              </a:tr>
              <a:tr h="205868">
                <a:tc>
                  <a:txBody>
                    <a:bodyPr/>
                    <a:lstStyle/>
                    <a:p>
                      <a:pPr algn="r" fontAlgn="b"/>
                      <a:r>
                        <a:rPr lang="en-US" sz="1050" b="1" i="0" u="none" strike="noStrike" dirty="0">
                          <a:solidFill>
                            <a:srgbClr val="000000"/>
                          </a:solidFill>
                          <a:effectLst/>
                          <a:latin typeface="Calibri" panose="020F0502020204030204" pitchFamily="34" charset="0"/>
                        </a:rPr>
                        <a:t> 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(262,844)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(256,737)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32,850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412,990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1,069,307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301,856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661346"/>
                  </a:ext>
                </a:extLst>
              </a:tr>
              <a:tr h="205868">
                <a:tc>
                  <a:txBody>
                    <a:bodyPr/>
                    <a:lstStyle/>
                    <a:p>
                      <a:pPr algn="l" fontAlgn="b"/>
                      <a:r>
                        <a:rPr lang="en-US" sz="1050" b="0" i="0" u="none" strike="noStrike">
                          <a:solidFill>
                            <a:srgbClr val="000000"/>
                          </a:solidFill>
                          <a:effectLst/>
                          <a:latin typeface="Calibri" panose="020F0502020204030204" pitchFamily="34" charset="0"/>
                        </a:rPr>
                        <a:t>STORM WATER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310,300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404,800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386,150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392,528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375,320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362,392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642296"/>
                  </a:ext>
                </a:extLst>
              </a:tr>
              <a:tr h="205868">
                <a:tc>
                  <a:txBody>
                    <a:bodyPr/>
                    <a:lstStyle/>
                    <a:p>
                      <a:pPr algn="l" fontAlgn="b"/>
                      <a:r>
                        <a:rPr lang="en-US" sz="1050" b="0" i="0" u="none" strike="noStrike">
                          <a:solidFill>
                            <a:srgbClr val="000000"/>
                          </a:solidFill>
                          <a:effectLst/>
                          <a:latin typeface="Calibri" panose="020F0502020204030204" pitchFamily="34" charset="0"/>
                        </a:rPr>
                        <a:t>STORM WATER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251,091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213,668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456,684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210,842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154,339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169,345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407699"/>
                  </a:ext>
                </a:extLst>
              </a:tr>
              <a:tr h="205868">
                <a:tc>
                  <a:txBody>
                    <a:bodyPr/>
                    <a:lstStyle/>
                    <a:p>
                      <a:pPr algn="r" fontAlgn="b"/>
                      <a:r>
                        <a:rPr lang="en-US" sz="1050" b="1" i="0" u="none" strike="noStrike" dirty="0">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59,209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191,132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(70,534)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181,686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220,980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193,047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491323"/>
                  </a:ext>
                </a:extLst>
              </a:tr>
              <a:tr h="205868">
                <a:tc>
                  <a:txBody>
                    <a:bodyPr/>
                    <a:lstStyle/>
                    <a:p>
                      <a:pPr algn="l" fontAlgn="b"/>
                      <a:r>
                        <a:rPr lang="en-US" sz="1050" b="0" i="0" u="none" strike="noStrike">
                          <a:solidFill>
                            <a:srgbClr val="000000"/>
                          </a:solidFill>
                          <a:effectLst/>
                          <a:latin typeface="Calibri" panose="020F0502020204030204" pitchFamily="34" charset="0"/>
                        </a:rPr>
                        <a:t>MUNICIPAL LIQUOR FUND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5,143,265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4,386,054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3,213,605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4,161,010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3,985,132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3,120,004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7481638"/>
                  </a:ext>
                </a:extLst>
              </a:tr>
              <a:tr h="205868">
                <a:tc>
                  <a:txBody>
                    <a:bodyPr/>
                    <a:lstStyle/>
                    <a:p>
                      <a:pPr algn="l" fontAlgn="b"/>
                      <a:r>
                        <a:rPr lang="en-US" sz="1050" b="0" i="0" u="none" strike="noStrike">
                          <a:solidFill>
                            <a:srgbClr val="000000"/>
                          </a:solidFill>
                          <a:effectLst/>
                          <a:latin typeface="Calibri" panose="020F0502020204030204" pitchFamily="34" charset="0"/>
                        </a:rPr>
                        <a:t>MUNICIPAL LIQUOR FUND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5,226,210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4,405,728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3,244,518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4,550,405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3,808,655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3,174,635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219557"/>
                  </a:ext>
                </a:extLst>
              </a:tr>
              <a:tr h="205868">
                <a:tc>
                  <a:txBody>
                    <a:bodyPr/>
                    <a:lstStyle/>
                    <a:p>
                      <a:pPr algn="r" fontAlgn="b"/>
                      <a:r>
                        <a:rPr lang="en-US" sz="1050" b="1" i="0" u="none" strike="noStrike" dirty="0">
                          <a:solidFill>
                            <a:srgbClr val="000000"/>
                          </a:solidFill>
                          <a:effectLst/>
                          <a:latin typeface="Calibri" panose="020F0502020204030204" pitchFamily="34" charset="0"/>
                        </a:rPr>
                        <a:t>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(82,945)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(19,674)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(30,913)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(389,394)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176,477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(54,631)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231586"/>
                  </a:ext>
                </a:extLst>
              </a:tr>
              <a:tr h="205868">
                <a:tc>
                  <a:txBody>
                    <a:bodyPr/>
                    <a:lstStyle/>
                    <a:p>
                      <a:pPr algn="l" fontAlgn="b"/>
                      <a:r>
                        <a:rPr lang="en-US" sz="1050" b="0" i="0" u="none" strike="noStrike">
                          <a:solidFill>
                            <a:srgbClr val="000000"/>
                          </a:solidFill>
                          <a:effectLst/>
                          <a:latin typeface="Calibri" panose="020F0502020204030204" pitchFamily="34" charset="0"/>
                        </a:rPr>
                        <a:t>CITY TECHNOLOGY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27,000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28,190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27,910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26,370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26,264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13,557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233639"/>
                  </a:ext>
                </a:extLst>
              </a:tr>
              <a:tr h="205868">
                <a:tc>
                  <a:txBody>
                    <a:bodyPr/>
                    <a:lstStyle/>
                    <a:p>
                      <a:pPr algn="l" fontAlgn="b"/>
                      <a:r>
                        <a:rPr lang="en-US" sz="1050" b="0" i="0" u="none" strike="noStrike">
                          <a:solidFill>
                            <a:srgbClr val="000000"/>
                          </a:solidFill>
                          <a:effectLst/>
                          <a:latin typeface="Calibri" panose="020F0502020204030204" pitchFamily="34" charset="0"/>
                        </a:rPr>
                        <a:t>CITY TECHNOLOGY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20,473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24,479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22,695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24,375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23,122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13,816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7536133"/>
                  </a:ext>
                </a:extLst>
              </a:tr>
              <a:tr h="205868">
                <a:tc>
                  <a:txBody>
                    <a:bodyPr/>
                    <a:lstStyle/>
                    <a:p>
                      <a:pPr algn="r" fontAlgn="b"/>
                      <a:r>
                        <a:rPr lang="en-US" sz="1050" b="1" i="0" u="none" strike="noStrike" dirty="0">
                          <a:solidFill>
                            <a:srgbClr val="000000"/>
                          </a:solidFill>
                          <a:effectLst/>
                          <a:latin typeface="Calibri" panose="020F0502020204030204" pitchFamily="34" charset="0"/>
                        </a:rPr>
                        <a:t> 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6,527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3,711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5,215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1,995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3,143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76315"/>
                  </a:ext>
                </a:extLst>
              </a:tr>
              <a:tr h="205868">
                <a:tc>
                  <a:txBody>
                    <a:bodyPr/>
                    <a:lstStyle/>
                    <a:p>
                      <a:pPr algn="l" fontAlgn="b"/>
                      <a:r>
                        <a:rPr lang="en-US" sz="1050" b="0" i="0" u="none" strike="noStrike">
                          <a:solidFill>
                            <a:srgbClr val="000000"/>
                          </a:solidFill>
                          <a:effectLst/>
                          <a:latin typeface="Calibri" panose="020F0502020204030204" pitchFamily="34" charset="0"/>
                        </a:rPr>
                        <a:t>CAPITAL IMPROVEMENT REVENUES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843,417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700,056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567,900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848,233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286,436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547,688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519253"/>
                  </a:ext>
                </a:extLst>
              </a:tr>
              <a:tr h="205868">
                <a:tc>
                  <a:txBody>
                    <a:bodyPr/>
                    <a:lstStyle/>
                    <a:p>
                      <a:pPr algn="l" fontAlgn="b"/>
                      <a:r>
                        <a:rPr lang="en-US" sz="1050" b="0" i="0" u="none" strike="noStrike">
                          <a:solidFill>
                            <a:srgbClr val="000000"/>
                          </a:solidFill>
                          <a:effectLst/>
                          <a:latin typeface="Calibri" panose="020F0502020204030204" pitchFamily="34" charset="0"/>
                        </a:rPr>
                        <a:t>CAPITAL IMPROVEMENT EXPENDITURES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794,608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431,236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627,990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1,937,321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281,370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Calibri" panose="020F0502020204030204" pitchFamily="34" charset="0"/>
                        </a:rPr>
                        <a:t>                  268,651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15007"/>
                  </a:ext>
                </a:extLst>
              </a:tr>
              <a:tr h="205868">
                <a:tc>
                  <a:txBody>
                    <a:bodyPr/>
                    <a:lstStyle/>
                    <a:p>
                      <a:pPr algn="r" fontAlgn="b"/>
                      <a:r>
                        <a:rPr lang="en-US" sz="1050" b="1" i="0" u="none" strike="noStrike" dirty="0">
                          <a:solidFill>
                            <a:srgbClr val="000000"/>
                          </a:solidFill>
                          <a:effectLst/>
                          <a:latin typeface="Calibri" panose="020F0502020204030204" pitchFamily="34" charset="0"/>
                        </a:rPr>
                        <a:t> NET INCOME / (LOSS)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48,809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268,820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(60,090)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(1,089,087)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5,066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dirty="0">
                          <a:solidFill>
                            <a:srgbClr val="000000"/>
                          </a:solidFill>
                          <a:effectLst/>
                          <a:latin typeface="Calibri" panose="020F0502020204030204" pitchFamily="34" charset="0"/>
                        </a:rPr>
                        <a:t>                  279,037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148268"/>
                  </a:ext>
                </a:extLst>
              </a:tr>
            </a:tbl>
          </a:graphicData>
        </a:graphic>
      </p:graphicFrame>
    </p:spTree>
    <p:extLst>
      <p:ext uri="{BB962C8B-B14F-4D97-AF65-F5344CB8AC3E}">
        <p14:creationId xmlns:p14="http://schemas.microsoft.com/office/powerpoint/2010/main" val="251391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13438</TotalTime>
  <Words>2048</Words>
  <Application>Microsoft Office PowerPoint</Application>
  <PresentationFormat>Widescreen</PresentationFormat>
  <Paragraphs>670</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Microsoft Excel Worksheet</vt:lpstr>
      <vt:lpstr>2023 Final Budget &amp; Levy Adoption</vt:lpstr>
      <vt:lpstr>Public Input / Discussion</vt:lpstr>
      <vt:lpstr>Fiscal Management</vt:lpstr>
      <vt:lpstr>Components of Municipal Budget</vt:lpstr>
      <vt:lpstr>Property Tax Calculation</vt:lpstr>
      <vt:lpstr>PowerPoint Presentation</vt:lpstr>
      <vt:lpstr>Budget Options to Consider</vt:lpstr>
      <vt:lpstr>Budget Summary</vt:lpstr>
      <vt:lpstr>Budget Summary</vt:lpstr>
      <vt:lpstr>Fiscal Management</vt:lpstr>
      <vt:lpstr>Considerations in Setting Levy</vt:lpstr>
      <vt:lpstr>Proposed Levy</vt:lpstr>
      <vt:lpstr>Levy History</vt:lpstr>
      <vt:lpstr>Levy or Tax Rate?</vt:lpstr>
      <vt:lpstr>PowerPoint Presentation</vt:lpstr>
      <vt:lpstr>PowerPoint Presentation</vt:lpstr>
      <vt:lpstr>PowerPoint Presentation</vt:lpstr>
      <vt:lpstr>PowerPoint Presentation</vt:lpstr>
      <vt:lpstr>PowerPoint Presentation</vt:lpstr>
      <vt:lpstr>PowerPoint Presentation</vt:lpstr>
      <vt:lpstr>Proposed Tax Rate</vt:lpstr>
      <vt:lpstr>Tax Rate History</vt:lpstr>
      <vt:lpstr>Levy / Tax Rate History</vt:lpstr>
      <vt:lpstr>Competitive Metric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Preliminary Budget &amp; Levy Adoption</dc:title>
  <dc:creator>Mike Betker</dc:creator>
  <cp:lastModifiedBy>Mike Betker</cp:lastModifiedBy>
  <cp:revision>53</cp:revision>
  <cp:lastPrinted>2019-12-03T23:09:37Z</cp:lastPrinted>
  <dcterms:created xsi:type="dcterms:W3CDTF">2019-08-30T19:14:13Z</dcterms:created>
  <dcterms:modified xsi:type="dcterms:W3CDTF">2022-12-01T18:44:03Z</dcterms:modified>
</cp:coreProperties>
</file>